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9.xml" ContentType="application/vnd.openxmlformats-officedocument.presentationml.notesSl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0.xml" ContentType="application/vnd.openxmlformats-officedocument.presentationml.notesSl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1.xml" ContentType="application/vnd.openxmlformats-officedocument.presentationml.notesSl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2.xml" ContentType="application/vnd.openxmlformats-officedocument.presentationml.notesSl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3.xml" ContentType="application/vnd.openxmlformats-officedocument.presentationml.notesSl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4.xml" ContentType="application/vnd.openxmlformats-officedocument.presentationml.notesSlid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1106" r:id="rId2"/>
    <p:sldId id="1153" r:id="rId3"/>
    <p:sldId id="1204" r:id="rId4"/>
    <p:sldId id="1157" r:id="rId5"/>
    <p:sldId id="1205" r:id="rId6"/>
    <p:sldId id="1159" r:id="rId7"/>
    <p:sldId id="1191" r:id="rId8"/>
    <p:sldId id="1174" r:id="rId9"/>
    <p:sldId id="1173" r:id="rId10"/>
    <p:sldId id="1175" r:id="rId11"/>
    <p:sldId id="1176" r:id="rId12"/>
    <p:sldId id="1177" r:id="rId13"/>
    <p:sldId id="1178" r:id="rId14"/>
    <p:sldId id="1179" r:id="rId15"/>
    <p:sldId id="1180" r:id="rId16"/>
    <p:sldId id="1181" r:id="rId17"/>
    <p:sldId id="1182" r:id="rId18"/>
    <p:sldId id="1183" r:id="rId19"/>
    <p:sldId id="1184" r:id="rId20"/>
    <p:sldId id="1185" r:id="rId21"/>
    <p:sldId id="1188" r:id="rId22"/>
    <p:sldId id="1167" r:id="rId23"/>
    <p:sldId id="1200" r:id="rId24"/>
    <p:sldId id="1196" r:id="rId25"/>
    <p:sldId id="1160" r:id="rId26"/>
    <p:sldId id="1145" r:id="rId27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26937"/>
    <a:srgbClr val="95CA20"/>
    <a:srgbClr val="AFE13F"/>
    <a:srgbClr val="F0F1C1"/>
    <a:srgbClr val="7EA002"/>
    <a:srgbClr val="5F7901"/>
    <a:srgbClr val="B8E456"/>
    <a:srgbClr val="FFFF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8" autoAdjust="0"/>
    <p:restoredTop sz="97536" autoAdjust="0"/>
  </p:normalViewPr>
  <p:slideViewPr>
    <p:cSldViewPr>
      <p:cViewPr varScale="1">
        <p:scale>
          <a:sx n="116" d="100"/>
          <a:sy n="116" d="100"/>
        </p:scale>
        <p:origin x="187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52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1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2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3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4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5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ciesielska\Documents\Doradcy%20energetyczni\2%20Dokum%20WFO&#346;\Sprawozdanie%20za%202017%20r\Tabele%20od%20M_Ch\materia&#322;y%20robocze_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ciesielska\Documents\Doradcy%20energetyczni\2%20Dokum%20WFO&#346;\Sprawozdanie%20za%202017%20r\materia&#322;y%20robocze_19_01_2018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476505501607115"/>
          <c:y val="4.3059191963672888E-2"/>
          <c:w val="0.87135773040776854"/>
          <c:h val="0.6134949283358581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wart.zaw.um.lata!$C$5</c:f>
              <c:strCache>
                <c:ptCount val="1"/>
                <c:pt idx="0">
                  <c:v>Ochrona i zrównoważone gospodarowanie zasobami wodnymi</c:v>
                </c:pt>
              </c:strCache>
            </c:strRef>
          </c:tx>
          <c:spPr>
            <a:solidFill>
              <a:srgbClr val="00CCFF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9304101644869752E-2"/>
                  <c:y val="-6.26306243040356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6323774970276999E-2"/>
                  <c:y val="-1.8789187291210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2284428319462569E-2"/>
                  <c:y val="-1.8789187291210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;[Red]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wart.zaw.um.lata!$D$4:$F$4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wart.zaw.um.lata!$D$5:$F$5</c:f>
              <c:numCache>
                <c:formatCode>#,##0.00</c:formatCode>
                <c:ptCount val="3"/>
                <c:pt idx="0">
                  <c:v>13921974</c:v>
                </c:pt>
                <c:pt idx="1">
                  <c:v>10078252.43</c:v>
                </c:pt>
                <c:pt idx="2" formatCode="#,##0">
                  <c:v>41954020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C62-467E-94E2-C95674925288}"/>
            </c:ext>
          </c:extLst>
        </c:ser>
        <c:ser>
          <c:idx val="1"/>
          <c:order val="1"/>
          <c:tx>
            <c:strRef>
              <c:f>wart.zaw.um.lata!$C$6</c:f>
              <c:strCache>
                <c:ptCount val="1"/>
                <c:pt idx="0">
                  <c:v>Ochrona atmosfery oraz ochrona przed  hałasem</c:v>
                </c:pt>
              </c:strCache>
            </c:strRef>
          </c:tx>
          <c:spPr>
            <a:solidFill>
              <a:srgbClr val="99FF99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7549183313517958E-2"/>
                  <c:y val="-1.565765607600892E-2"/>
                </c:manualLayout>
              </c:layout>
              <c:numFmt formatCode="#,##0;[Red]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0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0196733254071827E-3"/>
                  <c:y val="-1.5657656076008979E-2"/>
                </c:manualLayout>
              </c:layout>
              <c:numFmt formatCode="#,##0;[Red]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0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5627876615146556E-2"/>
                  <c:y val="0"/>
                </c:manualLayout>
              </c:layout>
              <c:numFmt formatCode="#,##0;[Red]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0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;[Red]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wart.zaw.um.lata!$D$4:$F$4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wart.zaw.um.lata!$D$6:$F$6</c:f>
              <c:numCache>
                <c:formatCode>#,##0.00</c:formatCode>
                <c:ptCount val="3"/>
                <c:pt idx="0">
                  <c:v>20015796</c:v>
                </c:pt>
                <c:pt idx="1">
                  <c:v>15590276.949999999</c:v>
                </c:pt>
                <c:pt idx="2" formatCode="#,##0">
                  <c:v>36962737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C62-467E-94E2-C95674925288}"/>
            </c:ext>
          </c:extLst>
        </c:ser>
        <c:ser>
          <c:idx val="2"/>
          <c:order val="2"/>
          <c:tx>
            <c:strRef>
              <c:f>wart.zaw.um.lata!$C$7</c:f>
              <c:strCache>
                <c:ptCount val="1"/>
                <c:pt idx="0">
                  <c:v>Racjonalne gospodarowanie odpadami i ochrona powierzchni ziemi</c:v>
                </c:pt>
              </c:strCache>
            </c:strRef>
          </c:tx>
          <c:spPr>
            <a:solidFill>
              <a:srgbClr val="CC33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1422141597312817E-2"/>
                  <c:y val="-9.3945936456054091E-3"/>
                </c:manualLayout>
              </c:layout>
              <c:numFmt formatCode="#,##0;[Red]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0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0363121621091236E-2"/>
                  <c:y val="-1.8789187291210763E-2"/>
                </c:manualLayout>
              </c:layout>
              <c:numFmt formatCode="#,##0;[Red]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0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4568856638925139E-2"/>
                  <c:y val="-5.0104499443228548E-2"/>
                </c:manualLayout>
              </c:layout>
              <c:numFmt formatCode="#,##0;[Red]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0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;[Red]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wart.zaw.um.lata!$D$4:$F$4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wart.zaw.um.lata!$D$7:$F$7</c:f>
              <c:numCache>
                <c:formatCode>#,##0.00</c:formatCode>
                <c:ptCount val="3"/>
                <c:pt idx="0">
                  <c:v>16260335</c:v>
                </c:pt>
                <c:pt idx="1">
                  <c:v>4738815.76</c:v>
                </c:pt>
                <c:pt idx="2" formatCode="#,##0">
                  <c:v>2465118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C62-467E-94E2-C95674925288}"/>
            </c:ext>
          </c:extLst>
        </c:ser>
        <c:ser>
          <c:idx val="3"/>
          <c:order val="3"/>
          <c:tx>
            <c:strRef>
              <c:f>wart.zaw.um.lata!$C$8</c:f>
              <c:strCache>
                <c:ptCount val="1"/>
                <c:pt idx="0">
                  <c:v>Ochrona róznorodności biologicznej i funkcji ekosystemów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4039346650814365E-2"/>
                  <c:y val="-2.8183780936816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2813938307573278E-2"/>
                  <c:y val="-1.565765607600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5098366627035913E-3"/>
                  <c:y val="-3.75783745824215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;[Red]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wart.zaw.um.lata!$D$4:$F$4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wart.zaw.um.lata!$D$8:$F$8</c:f>
              <c:numCache>
                <c:formatCode>#,##0.00</c:formatCode>
                <c:ptCount val="3"/>
                <c:pt idx="0">
                  <c:v>856963</c:v>
                </c:pt>
                <c:pt idx="1">
                  <c:v>1198189.71</c:v>
                </c:pt>
                <c:pt idx="2" formatCode="#,##0">
                  <c:v>560412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C62-467E-94E2-C95674925288}"/>
            </c:ext>
          </c:extLst>
        </c:ser>
        <c:ser>
          <c:idx val="4"/>
          <c:order val="4"/>
          <c:tx>
            <c:strRef>
              <c:f>wart.zaw.um.lata!$C$9</c:f>
              <c:strCache>
                <c:ptCount val="1"/>
                <c:pt idx="0">
                  <c:v>Inne działania ochrony środowiska - Edukacja ekologiczna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1588529964332319E-2"/>
                  <c:y val="-3.4446843367219628E-2"/>
                </c:manualLayout>
              </c:layout>
              <c:numFmt formatCode="#,##0;[Red]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60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685328495838771E-2"/>
                  <c:y val="-2.5052249721614274E-2"/>
                </c:manualLayout>
              </c:layout>
              <c:numFmt formatCode="#,##0;[Red]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60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1588529964332319E-2"/>
                  <c:y val="0"/>
                </c:manualLayout>
              </c:layout>
              <c:numFmt formatCode="#,##0;[Red]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60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wart.zaw.um.lata!$D$4:$F$4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wart.zaw.um.lata!$D$9:$F$9</c:f>
              <c:numCache>
                <c:formatCode>#,##0.00</c:formatCode>
                <c:ptCount val="3"/>
                <c:pt idx="0">
                  <c:v>2073805</c:v>
                </c:pt>
                <c:pt idx="1">
                  <c:v>1632550.97</c:v>
                </c:pt>
                <c:pt idx="2" formatCode="#,##0">
                  <c:v>3684059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C62-467E-94E2-C95674925288}"/>
            </c:ext>
          </c:extLst>
        </c:ser>
        <c:ser>
          <c:idx val="5"/>
          <c:order val="5"/>
          <c:tx>
            <c:strRef>
              <c:f>wart.zaw.um.lata!$C$10</c:f>
              <c:strCache>
                <c:ptCount val="1"/>
                <c:pt idx="0">
                  <c:v>Inne działania ochrony środowiska - Przedsięwzięcia międzydziedzinowe i inne</c:v>
                </c:pt>
              </c:strCache>
            </c:strRef>
          </c:tx>
          <c:spPr>
            <a:solidFill>
              <a:srgbClr val="0000FF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5627876615146688E-2"/>
                  <c:y val="-3.1315312152017842E-3"/>
                </c:manualLayout>
              </c:layout>
              <c:numFmt formatCode="#,##0;[Red]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60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456885663892501E-2"/>
                  <c:y val="-6.263062430403683E-3"/>
                </c:manualLayout>
              </c:layout>
              <c:numFmt formatCode="#,##0;[Red]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60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6323774970276933E-2"/>
                  <c:y val="-6.2630624304035685E-3"/>
                </c:manualLayout>
              </c:layout>
              <c:numFmt formatCode="#,##0;[Red]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60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wart.zaw.um.lata!$D$4:$F$4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wart.zaw.um.lata!$D$10:$F$10</c:f>
              <c:numCache>
                <c:formatCode>#,##0.00</c:formatCode>
                <c:ptCount val="3"/>
                <c:pt idx="0">
                  <c:v>2368355</c:v>
                </c:pt>
                <c:pt idx="1">
                  <c:v>496278</c:v>
                </c:pt>
                <c:pt idx="2" formatCode="#,##0">
                  <c:v>1053436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C62-467E-94E2-C956749252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02092840"/>
        <c:axId val="402091664"/>
        <c:axId val="0"/>
      </c:bar3DChart>
      <c:catAx>
        <c:axId val="402092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402091664"/>
        <c:crosses val="autoZero"/>
        <c:auto val="1"/>
        <c:lblAlgn val="ctr"/>
        <c:lblOffset val="100"/>
        <c:noMultiLvlLbl val="0"/>
      </c:catAx>
      <c:valAx>
        <c:axId val="402091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402092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1395179200614821E-2"/>
          <c:y val="0.78341836782519525"/>
          <c:w val="0.92713506965475478"/>
          <c:h val="0.197579219768524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Arkusz1!$B$85</c:f>
              <c:strCache>
                <c:ptCount val="1"/>
                <c:pt idx="0">
                  <c:v>dotacje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Arkusz1!$A$86:$A$94</c:f>
              <c:strCache>
                <c:ptCount val="9"/>
                <c:pt idx="0">
                  <c:v>Baćkowice</c:v>
                </c:pt>
                <c:pt idx="1">
                  <c:v>Iwaniska</c:v>
                </c:pt>
                <c:pt idx="2">
                  <c:v>Lipnik</c:v>
                </c:pt>
                <c:pt idx="3">
                  <c:v>Opatów</c:v>
                </c:pt>
                <c:pt idx="4">
                  <c:v>Ożarów</c:v>
                </c:pt>
                <c:pt idx="5">
                  <c:v>Sadowie</c:v>
                </c:pt>
                <c:pt idx="6">
                  <c:v>Tarłów</c:v>
                </c:pt>
                <c:pt idx="7">
                  <c:v>Wojciechowice</c:v>
                </c:pt>
                <c:pt idx="8">
                  <c:v>Suma końcowa</c:v>
                </c:pt>
              </c:strCache>
            </c:strRef>
          </c:cat>
          <c:val>
            <c:numRef>
              <c:f>Arkusz1!$B$86:$B$94</c:f>
              <c:numCache>
                <c:formatCode>#,##0.00</c:formatCode>
                <c:ptCount val="9"/>
                <c:pt idx="0">
                  <c:v>59058.5</c:v>
                </c:pt>
                <c:pt idx="1">
                  <c:v>23277.5</c:v>
                </c:pt>
                <c:pt idx="2">
                  <c:v>25804</c:v>
                </c:pt>
                <c:pt idx="3">
                  <c:v>30715.439999999999</c:v>
                </c:pt>
                <c:pt idx="4">
                  <c:v>76707.55</c:v>
                </c:pt>
                <c:pt idx="5">
                  <c:v>3556.31</c:v>
                </c:pt>
                <c:pt idx="6">
                  <c:v>2910.38</c:v>
                </c:pt>
                <c:pt idx="7">
                  <c:v>20000</c:v>
                </c:pt>
                <c:pt idx="8">
                  <c:v>242029.68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18-4435-AEC0-25EDDB7B9798}"/>
            </c:ext>
          </c:extLst>
        </c:ser>
        <c:ser>
          <c:idx val="1"/>
          <c:order val="1"/>
          <c:tx>
            <c:strRef>
              <c:f>Arkusz1!$C$85</c:f>
              <c:strCache>
                <c:ptCount val="1"/>
                <c:pt idx="0">
                  <c:v>pożyczki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Arkusz1!$A$86:$A$94</c:f>
              <c:strCache>
                <c:ptCount val="9"/>
                <c:pt idx="0">
                  <c:v>Baćkowice</c:v>
                </c:pt>
                <c:pt idx="1">
                  <c:v>Iwaniska</c:v>
                </c:pt>
                <c:pt idx="2">
                  <c:v>Lipnik</c:v>
                </c:pt>
                <c:pt idx="3">
                  <c:v>Opatów</c:v>
                </c:pt>
                <c:pt idx="4">
                  <c:v>Ożarów</c:v>
                </c:pt>
                <c:pt idx="5">
                  <c:v>Sadowie</c:v>
                </c:pt>
                <c:pt idx="6">
                  <c:v>Tarłów</c:v>
                </c:pt>
                <c:pt idx="7">
                  <c:v>Wojciechowice</c:v>
                </c:pt>
                <c:pt idx="8">
                  <c:v>Suma końcowa</c:v>
                </c:pt>
              </c:strCache>
            </c:strRef>
          </c:cat>
          <c:val>
            <c:numRef>
              <c:f>Arkusz1!$C$86:$C$94</c:f>
              <c:numCache>
                <c:formatCode>General</c:formatCode>
                <c:ptCount val="9"/>
                <c:pt idx="0" formatCode="#,##0.00">
                  <c:v>62752.97</c:v>
                </c:pt>
                <c:pt idx="3" formatCode="#,##0.00">
                  <c:v>80325.2</c:v>
                </c:pt>
                <c:pt idx="5" formatCode="#,##0.00">
                  <c:v>74801</c:v>
                </c:pt>
                <c:pt idx="7" formatCode="#,##0.00">
                  <c:v>462619.98</c:v>
                </c:pt>
                <c:pt idx="8" formatCode="#,##0.00">
                  <c:v>680499.14999999991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718-4435-AEC0-25EDDB7B97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5807408"/>
        <c:axId val="405813680"/>
      </c:barChart>
      <c:catAx>
        <c:axId val="405807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5813680"/>
        <c:crosses val="autoZero"/>
        <c:auto val="1"/>
        <c:lblAlgn val="ctr"/>
        <c:lblOffset val="100"/>
        <c:noMultiLvlLbl val="0"/>
      </c:catAx>
      <c:valAx>
        <c:axId val="405813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5807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Arkusz1!$B$97</c:f>
              <c:strCache>
                <c:ptCount val="1"/>
                <c:pt idx="0">
                  <c:v>dotacje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Arkusz1!$A$98:$A$106</c:f>
              <c:strCache>
                <c:ptCount val="9"/>
                <c:pt idx="0">
                  <c:v>Staszów</c:v>
                </c:pt>
                <c:pt idx="1">
                  <c:v>Szydłów</c:v>
                </c:pt>
                <c:pt idx="2">
                  <c:v>Rytwiany</c:v>
                </c:pt>
                <c:pt idx="3">
                  <c:v>Połaniec</c:v>
                </c:pt>
                <c:pt idx="4">
                  <c:v>Osiek</c:v>
                </c:pt>
                <c:pt idx="5">
                  <c:v>Oleśnica</c:v>
                </c:pt>
                <c:pt idx="6">
                  <c:v>Łubnice</c:v>
                </c:pt>
                <c:pt idx="7">
                  <c:v>Bogoria</c:v>
                </c:pt>
                <c:pt idx="8">
                  <c:v>Suma końcowa</c:v>
                </c:pt>
              </c:strCache>
            </c:strRef>
          </c:cat>
          <c:val>
            <c:numRef>
              <c:f>Arkusz1!$B$98:$B$106</c:f>
              <c:numCache>
                <c:formatCode>#,##0.00</c:formatCode>
                <c:ptCount val="9"/>
                <c:pt idx="0">
                  <c:v>157003.98000000001</c:v>
                </c:pt>
                <c:pt idx="1">
                  <c:v>39396.78</c:v>
                </c:pt>
                <c:pt idx="2">
                  <c:v>30403.14</c:v>
                </c:pt>
                <c:pt idx="3">
                  <c:v>44000</c:v>
                </c:pt>
                <c:pt idx="4">
                  <c:v>20000</c:v>
                </c:pt>
                <c:pt idx="5">
                  <c:v>15677.28</c:v>
                </c:pt>
                <c:pt idx="6">
                  <c:v>43440.71</c:v>
                </c:pt>
                <c:pt idx="7">
                  <c:v>43709.02</c:v>
                </c:pt>
                <c:pt idx="8">
                  <c:v>393630.91000000009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8F-457B-808F-A503C769D77A}"/>
            </c:ext>
          </c:extLst>
        </c:ser>
        <c:ser>
          <c:idx val="1"/>
          <c:order val="1"/>
          <c:tx>
            <c:strRef>
              <c:f>Arkusz1!$C$97</c:f>
              <c:strCache>
                <c:ptCount val="1"/>
                <c:pt idx="0">
                  <c:v>pożyczki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Arkusz1!$A$98:$A$106</c:f>
              <c:strCache>
                <c:ptCount val="9"/>
                <c:pt idx="0">
                  <c:v>Staszów</c:v>
                </c:pt>
                <c:pt idx="1">
                  <c:v>Szydłów</c:v>
                </c:pt>
                <c:pt idx="2">
                  <c:v>Rytwiany</c:v>
                </c:pt>
                <c:pt idx="3">
                  <c:v>Połaniec</c:v>
                </c:pt>
                <c:pt idx="4">
                  <c:v>Osiek</c:v>
                </c:pt>
                <c:pt idx="5">
                  <c:v>Oleśnica</c:v>
                </c:pt>
                <c:pt idx="6">
                  <c:v>Łubnice</c:v>
                </c:pt>
                <c:pt idx="7">
                  <c:v>Bogoria</c:v>
                </c:pt>
                <c:pt idx="8">
                  <c:v>Suma końcowa</c:v>
                </c:pt>
              </c:strCache>
            </c:strRef>
          </c:cat>
          <c:val>
            <c:numRef>
              <c:f>Arkusz1!$C$98:$C$106</c:f>
              <c:numCache>
                <c:formatCode>#,##0.00</c:formatCode>
                <c:ptCount val="9"/>
                <c:pt idx="0">
                  <c:v>3048430.48</c:v>
                </c:pt>
                <c:pt idx="1">
                  <c:v>95229.7</c:v>
                </c:pt>
                <c:pt idx="2">
                  <c:v>0</c:v>
                </c:pt>
                <c:pt idx="3">
                  <c:v>169860</c:v>
                </c:pt>
                <c:pt idx="4">
                  <c:v>80401.25</c:v>
                </c:pt>
                <c:pt idx="5">
                  <c:v>0</c:v>
                </c:pt>
                <c:pt idx="6">
                  <c:v>87846.02</c:v>
                </c:pt>
                <c:pt idx="7">
                  <c:v>0</c:v>
                </c:pt>
                <c:pt idx="8">
                  <c:v>3481767.45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F8F-457B-808F-A503C769D7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5808192"/>
        <c:axId val="405810152"/>
      </c:barChart>
      <c:catAx>
        <c:axId val="405808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5810152"/>
        <c:crosses val="autoZero"/>
        <c:auto val="1"/>
        <c:lblAlgn val="ctr"/>
        <c:lblOffset val="100"/>
        <c:noMultiLvlLbl val="0"/>
      </c:catAx>
      <c:valAx>
        <c:axId val="405810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5808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Arkusz1!$B$109</c:f>
              <c:strCache>
                <c:ptCount val="1"/>
                <c:pt idx="0">
                  <c:v>dotacje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Arkusz1!$A$110:$A$118</c:f>
              <c:strCache>
                <c:ptCount val="9"/>
                <c:pt idx="0">
                  <c:v>Busko-Zdrój</c:v>
                </c:pt>
                <c:pt idx="1">
                  <c:v>Gnojno</c:v>
                </c:pt>
                <c:pt idx="2">
                  <c:v>Nowy Korczyn</c:v>
                </c:pt>
                <c:pt idx="3">
                  <c:v>Pacanów </c:v>
                </c:pt>
                <c:pt idx="4">
                  <c:v>Solec-Zdrój</c:v>
                </c:pt>
                <c:pt idx="5">
                  <c:v>Stopnica</c:v>
                </c:pt>
                <c:pt idx="6">
                  <c:v>Tuczępy</c:v>
                </c:pt>
                <c:pt idx="7">
                  <c:v>Wiślica</c:v>
                </c:pt>
                <c:pt idx="8">
                  <c:v>Suma kontrolna</c:v>
                </c:pt>
              </c:strCache>
            </c:strRef>
          </c:cat>
          <c:val>
            <c:numRef>
              <c:f>Arkusz1!$B$110:$B$118</c:f>
              <c:numCache>
                <c:formatCode>#,##0.00</c:formatCode>
                <c:ptCount val="9"/>
                <c:pt idx="0">
                  <c:v>211923.19</c:v>
                </c:pt>
                <c:pt idx="1">
                  <c:v>35806.199999999997</c:v>
                </c:pt>
                <c:pt idx="2">
                  <c:v>33625.269999999997</c:v>
                </c:pt>
                <c:pt idx="3">
                  <c:v>68668.22</c:v>
                </c:pt>
                <c:pt idx="4">
                  <c:v>49994.51</c:v>
                </c:pt>
                <c:pt idx="5">
                  <c:v>45794.84</c:v>
                </c:pt>
                <c:pt idx="6">
                  <c:v>47611.81</c:v>
                </c:pt>
                <c:pt idx="7">
                  <c:v>37292.25</c:v>
                </c:pt>
                <c:pt idx="8">
                  <c:v>530716.29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6D6-47E2-8F0A-7C5C86B761CD}"/>
            </c:ext>
          </c:extLst>
        </c:ser>
        <c:ser>
          <c:idx val="1"/>
          <c:order val="1"/>
          <c:tx>
            <c:strRef>
              <c:f>Arkusz1!$C$109</c:f>
              <c:strCache>
                <c:ptCount val="1"/>
                <c:pt idx="0">
                  <c:v>pożyczki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Arkusz1!$A$110:$A$118</c:f>
              <c:strCache>
                <c:ptCount val="9"/>
                <c:pt idx="0">
                  <c:v>Busko-Zdrój</c:v>
                </c:pt>
                <c:pt idx="1">
                  <c:v>Gnojno</c:v>
                </c:pt>
                <c:pt idx="2">
                  <c:v>Nowy Korczyn</c:v>
                </c:pt>
                <c:pt idx="3">
                  <c:v>Pacanów </c:v>
                </c:pt>
                <c:pt idx="4">
                  <c:v>Solec-Zdrój</c:v>
                </c:pt>
                <c:pt idx="5">
                  <c:v>Stopnica</c:v>
                </c:pt>
                <c:pt idx="6">
                  <c:v>Tuczępy</c:v>
                </c:pt>
                <c:pt idx="7">
                  <c:v>Wiślica</c:v>
                </c:pt>
                <c:pt idx="8">
                  <c:v>Suma kontrolna</c:v>
                </c:pt>
              </c:strCache>
            </c:strRef>
          </c:cat>
          <c:val>
            <c:numRef>
              <c:f>Arkusz1!$C$110:$C$118</c:f>
              <c:numCache>
                <c:formatCode>#,##0.00</c:formatCode>
                <c:ptCount val="9"/>
                <c:pt idx="0">
                  <c:v>1553827.07</c:v>
                </c:pt>
                <c:pt idx="1">
                  <c:v>0</c:v>
                </c:pt>
                <c:pt idx="2">
                  <c:v>68210</c:v>
                </c:pt>
                <c:pt idx="3">
                  <c:v>0</c:v>
                </c:pt>
                <c:pt idx="4">
                  <c:v>99500</c:v>
                </c:pt>
                <c:pt idx="5">
                  <c:v>23275</c:v>
                </c:pt>
                <c:pt idx="6">
                  <c:v>0</c:v>
                </c:pt>
                <c:pt idx="7">
                  <c:v>44175</c:v>
                </c:pt>
                <c:pt idx="8">
                  <c:v>1788987.07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6D6-47E2-8F0A-7C5C86B761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5809368"/>
        <c:axId val="478248008"/>
      </c:barChart>
      <c:catAx>
        <c:axId val="405809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78248008"/>
        <c:crosses val="autoZero"/>
        <c:auto val="1"/>
        <c:lblAlgn val="ctr"/>
        <c:lblOffset val="100"/>
        <c:noMultiLvlLbl val="0"/>
      </c:catAx>
      <c:valAx>
        <c:axId val="478248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5809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Arkusz1!$B$121</c:f>
              <c:strCache>
                <c:ptCount val="1"/>
                <c:pt idx="0">
                  <c:v>dotacje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Arkusz1!$A$122:$A$127</c:f>
              <c:strCache>
                <c:ptCount val="6"/>
                <c:pt idx="0">
                  <c:v>Działoszyce</c:v>
                </c:pt>
                <c:pt idx="1">
                  <c:v>Kije</c:v>
                </c:pt>
                <c:pt idx="2">
                  <c:v>Michałów</c:v>
                </c:pt>
                <c:pt idx="3">
                  <c:v>Pińczów</c:v>
                </c:pt>
                <c:pt idx="4">
                  <c:v>Złota</c:v>
                </c:pt>
                <c:pt idx="5">
                  <c:v>Suma końcowa</c:v>
                </c:pt>
              </c:strCache>
            </c:strRef>
          </c:cat>
          <c:val>
            <c:numRef>
              <c:f>Arkusz1!$B$122:$B$127</c:f>
              <c:numCache>
                <c:formatCode>#,##0.00</c:formatCode>
                <c:ptCount val="6"/>
                <c:pt idx="0">
                  <c:v>0</c:v>
                </c:pt>
                <c:pt idx="1">
                  <c:v>17914.46</c:v>
                </c:pt>
                <c:pt idx="2">
                  <c:v>115188.17</c:v>
                </c:pt>
                <c:pt idx="3">
                  <c:v>104724.93</c:v>
                </c:pt>
                <c:pt idx="4">
                  <c:v>24012.22</c:v>
                </c:pt>
                <c:pt idx="5">
                  <c:v>261839.78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67-4070-A578-14E777AB38F6}"/>
            </c:ext>
          </c:extLst>
        </c:ser>
        <c:ser>
          <c:idx val="1"/>
          <c:order val="1"/>
          <c:tx>
            <c:strRef>
              <c:f>Arkusz1!$C$121</c:f>
              <c:strCache>
                <c:ptCount val="1"/>
                <c:pt idx="0">
                  <c:v>pożyczki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Arkusz1!$A$122:$A$127</c:f>
              <c:strCache>
                <c:ptCount val="6"/>
                <c:pt idx="0">
                  <c:v>Działoszyce</c:v>
                </c:pt>
                <c:pt idx="1">
                  <c:v>Kije</c:v>
                </c:pt>
                <c:pt idx="2">
                  <c:v>Michałów</c:v>
                </c:pt>
                <c:pt idx="3">
                  <c:v>Pińczów</c:v>
                </c:pt>
                <c:pt idx="4">
                  <c:v>Złota</c:v>
                </c:pt>
                <c:pt idx="5">
                  <c:v>Suma końcowa</c:v>
                </c:pt>
              </c:strCache>
            </c:strRef>
          </c:cat>
          <c:val>
            <c:numRef>
              <c:f>Arkusz1!$C$122:$C$127</c:f>
              <c:numCache>
                <c:formatCode>#,##0.00</c:formatCode>
                <c:ptCount val="6"/>
                <c:pt idx="0">
                  <c:v>0</c:v>
                </c:pt>
                <c:pt idx="1">
                  <c:v>19000</c:v>
                </c:pt>
                <c:pt idx="2">
                  <c:v>0</c:v>
                </c:pt>
                <c:pt idx="3">
                  <c:v>3312870.9</c:v>
                </c:pt>
                <c:pt idx="4">
                  <c:v>0</c:v>
                </c:pt>
                <c:pt idx="5">
                  <c:v>3331870.9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967-4070-A578-14E777AB38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8246832"/>
        <c:axId val="478244480"/>
      </c:barChart>
      <c:catAx>
        <c:axId val="478246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78244480"/>
        <c:crosses val="autoZero"/>
        <c:auto val="1"/>
        <c:lblAlgn val="ctr"/>
        <c:lblOffset val="100"/>
        <c:noMultiLvlLbl val="0"/>
      </c:catAx>
      <c:valAx>
        <c:axId val="478244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78246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Arkusz1!$B$130</c:f>
              <c:strCache>
                <c:ptCount val="1"/>
                <c:pt idx="0">
                  <c:v>dotacje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Arkusz1!$A$131:$A$140</c:f>
              <c:strCache>
                <c:ptCount val="10"/>
                <c:pt idx="0">
                  <c:v>Imielno</c:v>
                </c:pt>
                <c:pt idx="1">
                  <c:v>Jędrzejów</c:v>
                </c:pt>
                <c:pt idx="2">
                  <c:v>Małogoszcz</c:v>
                </c:pt>
                <c:pt idx="3">
                  <c:v>Nagłowice</c:v>
                </c:pt>
                <c:pt idx="4">
                  <c:v>Oksa</c:v>
                </c:pt>
                <c:pt idx="5">
                  <c:v>Słupia</c:v>
                </c:pt>
                <c:pt idx="6">
                  <c:v>Sędziszów</c:v>
                </c:pt>
                <c:pt idx="7">
                  <c:v>Sobków</c:v>
                </c:pt>
                <c:pt idx="8">
                  <c:v>Wodzisław</c:v>
                </c:pt>
                <c:pt idx="9">
                  <c:v>Suma końcowa</c:v>
                </c:pt>
              </c:strCache>
            </c:strRef>
          </c:cat>
          <c:val>
            <c:numRef>
              <c:f>Arkusz1!$B$131:$B$140</c:f>
              <c:numCache>
                <c:formatCode>#,##0.00</c:formatCode>
                <c:ptCount val="10"/>
                <c:pt idx="0">
                  <c:v>45745.98</c:v>
                </c:pt>
                <c:pt idx="1">
                  <c:v>217045.89</c:v>
                </c:pt>
                <c:pt idx="2">
                  <c:v>62018.92</c:v>
                </c:pt>
                <c:pt idx="3">
                  <c:v>22463</c:v>
                </c:pt>
                <c:pt idx="4">
                  <c:v>36724.370000000003</c:v>
                </c:pt>
                <c:pt idx="5">
                  <c:v>63923.01</c:v>
                </c:pt>
                <c:pt idx="6">
                  <c:v>104496.01</c:v>
                </c:pt>
                <c:pt idx="7">
                  <c:v>62538.14</c:v>
                </c:pt>
                <c:pt idx="8">
                  <c:v>25292.44</c:v>
                </c:pt>
                <c:pt idx="9">
                  <c:v>640247.75999999989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129-4035-AFF5-4E4C539123CA}"/>
            </c:ext>
          </c:extLst>
        </c:ser>
        <c:ser>
          <c:idx val="1"/>
          <c:order val="1"/>
          <c:tx>
            <c:strRef>
              <c:f>Arkusz1!$C$130</c:f>
              <c:strCache>
                <c:ptCount val="1"/>
                <c:pt idx="0">
                  <c:v>pożyczki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Arkusz1!$A$131:$A$140</c:f>
              <c:strCache>
                <c:ptCount val="10"/>
                <c:pt idx="0">
                  <c:v>Imielno</c:v>
                </c:pt>
                <c:pt idx="1">
                  <c:v>Jędrzejów</c:v>
                </c:pt>
                <c:pt idx="2">
                  <c:v>Małogoszcz</c:v>
                </c:pt>
                <c:pt idx="3">
                  <c:v>Nagłowice</c:v>
                </c:pt>
                <c:pt idx="4">
                  <c:v>Oksa</c:v>
                </c:pt>
                <c:pt idx="5">
                  <c:v>Słupia</c:v>
                </c:pt>
                <c:pt idx="6">
                  <c:v>Sędziszów</c:v>
                </c:pt>
                <c:pt idx="7">
                  <c:v>Sobków</c:v>
                </c:pt>
                <c:pt idx="8">
                  <c:v>Wodzisław</c:v>
                </c:pt>
                <c:pt idx="9">
                  <c:v>Suma końcowa</c:v>
                </c:pt>
              </c:strCache>
            </c:strRef>
          </c:cat>
          <c:val>
            <c:numRef>
              <c:f>Arkusz1!$C$131:$C$140</c:f>
              <c:numCache>
                <c:formatCode>#,##0.00</c:formatCode>
                <c:ptCount val="10"/>
                <c:pt idx="1">
                  <c:v>188008.17</c:v>
                </c:pt>
                <c:pt idx="2">
                  <c:v>73009</c:v>
                </c:pt>
                <c:pt idx="3">
                  <c:v>0</c:v>
                </c:pt>
                <c:pt idx="4">
                  <c:v>10070</c:v>
                </c:pt>
                <c:pt idx="5">
                  <c:v>309072.52</c:v>
                </c:pt>
                <c:pt idx="6">
                  <c:v>172805</c:v>
                </c:pt>
                <c:pt idx="7">
                  <c:v>37050</c:v>
                </c:pt>
                <c:pt idx="8">
                  <c:v>35140</c:v>
                </c:pt>
                <c:pt idx="9">
                  <c:v>825154.69000000006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129-4035-AFF5-4E4C539123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8248792"/>
        <c:axId val="478244872"/>
      </c:barChart>
      <c:catAx>
        <c:axId val="478248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78244872"/>
        <c:crosses val="autoZero"/>
        <c:auto val="1"/>
        <c:lblAlgn val="ctr"/>
        <c:lblOffset val="100"/>
        <c:noMultiLvlLbl val="0"/>
      </c:catAx>
      <c:valAx>
        <c:axId val="478244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78248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Arkusz1!$B$142:$B$143</c:f>
              <c:strCache>
                <c:ptCount val="2"/>
                <c:pt idx="0">
                  <c:v>Powiat włoszczowski</c:v>
                </c:pt>
                <c:pt idx="1">
                  <c:v>dotacje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Arkusz1!$A$144:$A$151</c:f>
              <c:strCache>
                <c:ptCount val="7"/>
                <c:pt idx="0">
                  <c:v>Kluczewsko</c:v>
                </c:pt>
                <c:pt idx="1">
                  <c:v>Krasocin</c:v>
                </c:pt>
                <c:pt idx="2">
                  <c:v>Moskorzew</c:v>
                </c:pt>
                <c:pt idx="3">
                  <c:v>Radków</c:v>
                </c:pt>
                <c:pt idx="4">
                  <c:v>Włoszczowa</c:v>
                </c:pt>
                <c:pt idx="6">
                  <c:v>Suma końcowa</c:v>
                </c:pt>
              </c:strCache>
            </c:strRef>
          </c:cat>
          <c:val>
            <c:numRef>
              <c:f>Arkusz1!$B$144:$B$151</c:f>
              <c:numCache>
                <c:formatCode>#,##0.00</c:formatCode>
                <c:ptCount val="8"/>
                <c:pt idx="0">
                  <c:v>64314.86</c:v>
                </c:pt>
                <c:pt idx="1">
                  <c:v>149001.9</c:v>
                </c:pt>
                <c:pt idx="2">
                  <c:v>16871</c:v>
                </c:pt>
                <c:pt idx="3">
                  <c:v>57191.86</c:v>
                </c:pt>
                <c:pt idx="4">
                  <c:v>136937.10999999999</c:v>
                </c:pt>
                <c:pt idx="6">
                  <c:v>424316.73</c:v>
                </c:pt>
              </c:numCache>
            </c:numRef>
          </c:val>
        </c:ser>
        <c:ser>
          <c:idx val="1"/>
          <c:order val="1"/>
          <c:tx>
            <c:strRef>
              <c:f>Arkusz1!$C$142:$C$143</c:f>
              <c:strCache>
                <c:ptCount val="2"/>
                <c:pt idx="0">
                  <c:v>Powiat włoszczowski</c:v>
                </c:pt>
                <c:pt idx="1">
                  <c:v>pożyczki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Arkusz1!$A$144:$A$151</c:f>
              <c:strCache>
                <c:ptCount val="7"/>
                <c:pt idx="0">
                  <c:v>Kluczewsko</c:v>
                </c:pt>
                <c:pt idx="1">
                  <c:v>Krasocin</c:v>
                </c:pt>
                <c:pt idx="2">
                  <c:v>Moskorzew</c:v>
                </c:pt>
                <c:pt idx="3">
                  <c:v>Radków</c:v>
                </c:pt>
                <c:pt idx="4">
                  <c:v>Włoszczowa</c:v>
                </c:pt>
                <c:pt idx="6">
                  <c:v>Suma końcowa</c:v>
                </c:pt>
              </c:strCache>
            </c:strRef>
          </c:cat>
          <c:val>
            <c:numRef>
              <c:f>Arkusz1!$C$144:$C$151</c:f>
              <c:numCache>
                <c:formatCode>#,##0.00</c:formatCode>
                <c:ptCount val="8"/>
                <c:pt idx="0">
                  <c:v>0</c:v>
                </c:pt>
                <c:pt idx="1">
                  <c:v>45000</c:v>
                </c:pt>
                <c:pt idx="2">
                  <c:v>0</c:v>
                </c:pt>
                <c:pt idx="3">
                  <c:v>0</c:v>
                </c:pt>
                <c:pt idx="4">
                  <c:v>2175792.7999999998</c:v>
                </c:pt>
                <c:pt idx="6">
                  <c:v>2220792.7999999998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9307120"/>
        <c:axId val="489306336"/>
      </c:barChart>
      <c:catAx>
        <c:axId val="48930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89306336"/>
        <c:crosses val="autoZero"/>
        <c:auto val="1"/>
        <c:lblAlgn val="ctr"/>
        <c:lblOffset val="100"/>
        <c:noMultiLvlLbl val="0"/>
      </c:catAx>
      <c:valAx>
        <c:axId val="489306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89307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Arkusz1!$B$158</c:f>
              <c:strCache>
                <c:ptCount val="1"/>
                <c:pt idx="0">
                  <c:v>dotacje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Arkusz1!$A$159:$A$168</c:f>
              <c:strCache>
                <c:ptCount val="10"/>
                <c:pt idx="0">
                  <c:v>Dwikozy</c:v>
                </c:pt>
                <c:pt idx="1">
                  <c:v>Klimontów</c:v>
                </c:pt>
                <c:pt idx="2">
                  <c:v>Koprzywnica</c:v>
                </c:pt>
                <c:pt idx="3">
                  <c:v>Łoniów</c:v>
                </c:pt>
                <c:pt idx="4">
                  <c:v>Obrazów</c:v>
                </c:pt>
                <c:pt idx="5">
                  <c:v>Samborzec</c:v>
                </c:pt>
                <c:pt idx="6">
                  <c:v>Sandomierz</c:v>
                </c:pt>
                <c:pt idx="7">
                  <c:v>Wilczyce</c:v>
                </c:pt>
                <c:pt idx="8">
                  <c:v>Zawichost</c:v>
                </c:pt>
                <c:pt idx="9">
                  <c:v>Suma końcowa</c:v>
                </c:pt>
              </c:strCache>
            </c:strRef>
          </c:cat>
          <c:val>
            <c:numRef>
              <c:f>Arkusz1!$B$159:$B$168</c:f>
              <c:numCache>
                <c:formatCode>#,##0.00</c:formatCode>
                <c:ptCount val="10"/>
                <c:pt idx="0">
                  <c:v>52623</c:v>
                </c:pt>
                <c:pt idx="1">
                  <c:v>48788.54</c:v>
                </c:pt>
                <c:pt idx="2">
                  <c:v>61938.76</c:v>
                </c:pt>
                <c:pt idx="3">
                  <c:v>138748</c:v>
                </c:pt>
                <c:pt idx="4">
                  <c:v>20366.740000000002</c:v>
                </c:pt>
                <c:pt idx="5">
                  <c:v>52210.22</c:v>
                </c:pt>
                <c:pt idx="6">
                  <c:v>68929</c:v>
                </c:pt>
                <c:pt idx="7">
                  <c:v>41371.9</c:v>
                </c:pt>
                <c:pt idx="8">
                  <c:v>28263.99</c:v>
                </c:pt>
                <c:pt idx="9">
                  <c:v>513240.15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65-4B03-9D54-816B288C6924}"/>
            </c:ext>
          </c:extLst>
        </c:ser>
        <c:ser>
          <c:idx val="1"/>
          <c:order val="1"/>
          <c:tx>
            <c:strRef>
              <c:f>Arkusz1!$C$158</c:f>
              <c:strCache>
                <c:ptCount val="1"/>
                <c:pt idx="0">
                  <c:v>pożyczki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Arkusz1!$A$159:$A$168</c:f>
              <c:strCache>
                <c:ptCount val="10"/>
                <c:pt idx="0">
                  <c:v>Dwikozy</c:v>
                </c:pt>
                <c:pt idx="1">
                  <c:v>Klimontów</c:v>
                </c:pt>
                <c:pt idx="2">
                  <c:v>Koprzywnica</c:v>
                </c:pt>
                <c:pt idx="3">
                  <c:v>Łoniów</c:v>
                </c:pt>
                <c:pt idx="4">
                  <c:v>Obrazów</c:v>
                </c:pt>
                <c:pt idx="5">
                  <c:v>Samborzec</c:v>
                </c:pt>
                <c:pt idx="6">
                  <c:v>Sandomierz</c:v>
                </c:pt>
                <c:pt idx="7">
                  <c:v>Wilczyce</c:v>
                </c:pt>
                <c:pt idx="8">
                  <c:v>Zawichost</c:v>
                </c:pt>
                <c:pt idx="9">
                  <c:v>Suma końcowa</c:v>
                </c:pt>
              </c:strCache>
            </c:strRef>
          </c:cat>
          <c:val>
            <c:numRef>
              <c:f>Arkusz1!$C$159:$C$168</c:f>
              <c:numCache>
                <c:formatCode>#,##0.00</c:formatCode>
                <c:ptCount val="10"/>
                <c:pt idx="0">
                  <c:v>67633.289999999994</c:v>
                </c:pt>
                <c:pt idx="1">
                  <c:v>0</c:v>
                </c:pt>
                <c:pt idx="2">
                  <c:v>82367.67</c:v>
                </c:pt>
                <c:pt idx="3">
                  <c:v>251152.4</c:v>
                </c:pt>
                <c:pt idx="4">
                  <c:v>0</c:v>
                </c:pt>
                <c:pt idx="5">
                  <c:v>39223.81</c:v>
                </c:pt>
                <c:pt idx="6">
                  <c:v>1098088.78</c:v>
                </c:pt>
                <c:pt idx="7">
                  <c:v>0</c:v>
                </c:pt>
                <c:pt idx="8">
                  <c:v>0</c:v>
                </c:pt>
                <c:pt idx="9">
                  <c:v>1538465.95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765-4B03-9D54-816B288C69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1670848"/>
        <c:axId val="401673200"/>
      </c:barChart>
      <c:catAx>
        <c:axId val="401670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1673200"/>
        <c:crosses val="autoZero"/>
        <c:auto val="1"/>
        <c:lblAlgn val="ctr"/>
        <c:lblOffset val="100"/>
        <c:noMultiLvlLbl val="0"/>
      </c:catAx>
      <c:valAx>
        <c:axId val="401673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1670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Arkusz1!$B$174</c:f>
              <c:strCache>
                <c:ptCount val="1"/>
                <c:pt idx="0">
                  <c:v>dotacje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Arkusz1!$A$175:$A$180</c:f>
              <c:strCache>
                <c:ptCount val="6"/>
                <c:pt idx="0">
                  <c:v>Bejsce</c:v>
                </c:pt>
                <c:pt idx="1">
                  <c:v>Czarnocin</c:v>
                </c:pt>
                <c:pt idx="2">
                  <c:v>Kazimierza Wielka</c:v>
                </c:pt>
                <c:pt idx="3">
                  <c:v>Opatowiec</c:v>
                </c:pt>
                <c:pt idx="4">
                  <c:v>Skalbmierz</c:v>
                </c:pt>
                <c:pt idx="5">
                  <c:v>Suma końcowa</c:v>
                </c:pt>
              </c:strCache>
            </c:strRef>
          </c:cat>
          <c:val>
            <c:numRef>
              <c:f>Arkusz1!$B$175:$B$180</c:f>
              <c:numCache>
                <c:formatCode>#,##0.00</c:formatCode>
                <c:ptCount val="6"/>
                <c:pt idx="0">
                  <c:v>23750</c:v>
                </c:pt>
                <c:pt idx="1">
                  <c:v>26225</c:v>
                </c:pt>
                <c:pt idx="2">
                  <c:v>24162.25</c:v>
                </c:pt>
                <c:pt idx="3">
                  <c:v>27768.95</c:v>
                </c:pt>
                <c:pt idx="4">
                  <c:v>3169.6</c:v>
                </c:pt>
                <c:pt idx="5">
                  <c:v>105075.8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22F-44D2-9DF7-07A5608DF940}"/>
            </c:ext>
          </c:extLst>
        </c:ser>
        <c:ser>
          <c:idx val="1"/>
          <c:order val="1"/>
          <c:tx>
            <c:strRef>
              <c:f>Arkusz1!$C$174</c:f>
              <c:strCache>
                <c:ptCount val="1"/>
                <c:pt idx="0">
                  <c:v>pożyczki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Arkusz1!$A$175:$A$180</c:f>
              <c:strCache>
                <c:ptCount val="6"/>
                <c:pt idx="0">
                  <c:v>Bejsce</c:v>
                </c:pt>
                <c:pt idx="1">
                  <c:v>Czarnocin</c:v>
                </c:pt>
                <c:pt idx="2">
                  <c:v>Kazimierza Wielka</c:v>
                </c:pt>
                <c:pt idx="3">
                  <c:v>Opatowiec</c:v>
                </c:pt>
                <c:pt idx="4">
                  <c:v>Skalbmierz</c:v>
                </c:pt>
                <c:pt idx="5">
                  <c:v>Suma końcowa</c:v>
                </c:pt>
              </c:strCache>
            </c:strRef>
          </c:cat>
          <c:val>
            <c:numRef>
              <c:f>Arkusz1!$C$175:$C$180</c:f>
              <c:numCache>
                <c:formatCode>#,##0.00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89480.29</c:v>
                </c:pt>
                <c:pt idx="3">
                  <c:v>0</c:v>
                </c:pt>
                <c:pt idx="4">
                  <c:v>0</c:v>
                </c:pt>
                <c:pt idx="5">
                  <c:v>89480.29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22F-44D2-9DF7-07A5608DF9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0113840"/>
        <c:axId val="480114232"/>
      </c:barChart>
      <c:catAx>
        <c:axId val="480113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80114232"/>
        <c:crosses val="autoZero"/>
        <c:auto val="1"/>
        <c:lblAlgn val="ctr"/>
        <c:lblOffset val="100"/>
        <c:noMultiLvlLbl val="0"/>
      </c:catAx>
      <c:valAx>
        <c:axId val="480114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80113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baseline="0" dirty="0" smtClean="0"/>
              <a:t> </a:t>
            </a:r>
            <a:endParaRPr lang="pl-PL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14221359923803722"/>
          <c:y val="0.10289963635881255"/>
          <c:w val="0.84589633611246695"/>
          <c:h val="0.645685927102627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Arkusz1!$I$124</c:f>
              <c:strCache>
                <c:ptCount val="1"/>
                <c:pt idx="0">
                  <c:v>dotacje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Arkusz1!$H$125:$H$139</c:f>
              <c:strCache>
                <c:ptCount val="15"/>
                <c:pt idx="0">
                  <c:v>Powiat starachowicki</c:v>
                </c:pt>
                <c:pt idx="1">
                  <c:v>Powiat kielecki</c:v>
                </c:pt>
                <c:pt idx="2">
                  <c:v>Miasto Kielce</c:v>
                </c:pt>
                <c:pt idx="3">
                  <c:v>Powiat skarżyski</c:v>
                </c:pt>
                <c:pt idx="4">
                  <c:v>Powiat konecki</c:v>
                </c:pt>
                <c:pt idx="5">
                  <c:v>Powiat ostrowiecki </c:v>
                </c:pt>
                <c:pt idx="6">
                  <c:v>Powiat opatowski</c:v>
                </c:pt>
                <c:pt idx="7">
                  <c:v>Powiat staszowski</c:v>
                </c:pt>
                <c:pt idx="8">
                  <c:v>Powiat buski</c:v>
                </c:pt>
                <c:pt idx="9">
                  <c:v>Powiat pińczowski</c:v>
                </c:pt>
                <c:pt idx="10">
                  <c:v>Powiat jędrzejowski </c:v>
                </c:pt>
                <c:pt idx="11">
                  <c:v>Powiat włoszczowski</c:v>
                </c:pt>
                <c:pt idx="12">
                  <c:v>Powiat sandomierski</c:v>
                </c:pt>
                <c:pt idx="13">
                  <c:v>Powiat kazimierski</c:v>
                </c:pt>
                <c:pt idx="14">
                  <c:v>Suma kontrolana </c:v>
                </c:pt>
              </c:strCache>
            </c:strRef>
          </c:cat>
          <c:val>
            <c:numRef>
              <c:f>Arkusz1!$I$125:$I$139</c:f>
              <c:numCache>
                <c:formatCode>#,##0.00</c:formatCode>
                <c:ptCount val="15"/>
                <c:pt idx="0">
                  <c:v>497297.35</c:v>
                </c:pt>
                <c:pt idx="1">
                  <c:v>2204989.4300000002</c:v>
                </c:pt>
                <c:pt idx="2">
                  <c:v>1186208.24</c:v>
                </c:pt>
                <c:pt idx="3">
                  <c:v>471730.34</c:v>
                </c:pt>
                <c:pt idx="4">
                  <c:v>454428.33999999997</c:v>
                </c:pt>
                <c:pt idx="5">
                  <c:v>164282.04999999999</c:v>
                </c:pt>
                <c:pt idx="6">
                  <c:v>242029.68</c:v>
                </c:pt>
                <c:pt idx="7">
                  <c:v>393630.91000000009</c:v>
                </c:pt>
                <c:pt idx="8">
                  <c:v>530716.29</c:v>
                </c:pt>
                <c:pt idx="9">
                  <c:v>261839.78</c:v>
                </c:pt>
                <c:pt idx="10">
                  <c:v>640247.75999999989</c:v>
                </c:pt>
                <c:pt idx="11">
                  <c:v>424316.73</c:v>
                </c:pt>
                <c:pt idx="12">
                  <c:v>513240.15</c:v>
                </c:pt>
                <c:pt idx="13">
                  <c:v>105075.8</c:v>
                </c:pt>
                <c:pt idx="14">
                  <c:v>8090032.8500000006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6B-43AB-BA7C-6061B14087E9}"/>
            </c:ext>
          </c:extLst>
        </c:ser>
        <c:ser>
          <c:idx val="1"/>
          <c:order val="1"/>
          <c:tx>
            <c:strRef>
              <c:f>Arkusz1!$J$124</c:f>
              <c:strCache>
                <c:ptCount val="1"/>
                <c:pt idx="0">
                  <c:v>pożyczki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Arkusz1!$H$125:$H$139</c:f>
              <c:strCache>
                <c:ptCount val="15"/>
                <c:pt idx="0">
                  <c:v>Powiat starachowicki</c:v>
                </c:pt>
                <c:pt idx="1">
                  <c:v>Powiat kielecki</c:v>
                </c:pt>
                <c:pt idx="2">
                  <c:v>Miasto Kielce</c:v>
                </c:pt>
                <c:pt idx="3">
                  <c:v>Powiat skarżyski</c:v>
                </c:pt>
                <c:pt idx="4">
                  <c:v>Powiat konecki</c:v>
                </c:pt>
                <c:pt idx="5">
                  <c:v>Powiat ostrowiecki </c:v>
                </c:pt>
                <c:pt idx="6">
                  <c:v>Powiat opatowski</c:v>
                </c:pt>
                <c:pt idx="7">
                  <c:v>Powiat staszowski</c:v>
                </c:pt>
                <c:pt idx="8">
                  <c:v>Powiat buski</c:v>
                </c:pt>
                <c:pt idx="9">
                  <c:v>Powiat pińczowski</c:v>
                </c:pt>
                <c:pt idx="10">
                  <c:v>Powiat jędrzejowski </c:v>
                </c:pt>
                <c:pt idx="11">
                  <c:v>Powiat włoszczowski</c:v>
                </c:pt>
                <c:pt idx="12">
                  <c:v>Powiat sandomierski</c:v>
                </c:pt>
                <c:pt idx="13">
                  <c:v>Powiat kazimierski</c:v>
                </c:pt>
                <c:pt idx="14">
                  <c:v>Suma kontrolana </c:v>
                </c:pt>
              </c:strCache>
            </c:strRef>
          </c:cat>
          <c:val>
            <c:numRef>
              <c:f>Arkusz1!$J$125:$J$139</c:f>
              <c:numCache>
                <c:formatCode>#,##0.00</c:formatCode>
                <c:ptCount val="15"/>
                <c:pt idx="0">
                  <c:v>10514206.59</c:v>
                </c:pt>
                <c:pt idx="1">
                  <c:v>34543491.669999994</c:v>
                </c:pt>
                <c:pt idx="2">
                  <c:v>12912573.9</c:v>
                </c:pt>
                <c:pt idx="3">
                  <c:v>873480.91</c:v>
                </c:pt>
                <c:pt idx="4">
                  <c:v>1967589.0799999998</c:v>
                </c:pt>
                <c:pt idx="5">
                  <c:v>2550441.9099999997</c:v>
                </c:pt>
                <c:pt idx="6">
                  <c:v>680499.14999999991</c:v>
                </c:pt>
                <c:pt idx="7">
                  <c:v>3481767.45</c:v>
                </c:pt>
                <c:pt idx="8">
                  <c:v>1788987.07</c:v>
                </c:pt>
                <c:pt idx="9">
                  <c:v>3331870.9</c:v>
                </c:pt>
                <c:pt idx="10">
                  <c:v>825154.69000000006</c:v>
                </c:pt>
                <c:pt idx="11">
                  <c:v>1859697.75</c:v>
                </c:pt>
                <c:pt idx="12">
                  <c:v>1538465.95</c:v>
                </c:pt>
                <c:pt idx="13">
                  <c:v>89480.29</c:v>
                </c:pt>
                <c:pt idx="14">
                  <c:v>76957707.309999987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76B-43AB-BA7C-6061B14087E9}"/>
            </c:ext>
          </c:extLst>
        </c:ser>
        <c:ser>
          <c:idx val="2"/>
          <c:order val="2"/>
          <c:tx>
            <c:strRef>
              <c:f>Arkusz1!$K$124</c:f>
              <c:strCache>
                <c:ptCount val="1"/>
                <c:pt idx="0">
                  <c:v>przekazanie środków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Arkusz1!$H$125:$H$139</c:f>
              <c:strCache>
                <c:ptCount val="15"/>
                <c:pt idx="0">
                  <c:v>Powiat starachowicki</c:v>
                </c:pt>
                <c:pt idx="1">
                  <c:v>Powiat kielecki</c:v>
                </c:pt>
                <c:pt idx="2">
                  <c:v>Miasto Kielce</c:v>
                </c:pt>
                <c:pt idx="3">
                  <c:v>Powiat skarżyski</c:v>
                </c:pt>
                <c:pt idx="4">
                  <c:v>Powiat konecki</c:v>
                </c:pt>
                <c:pt idx="5">
                  <c:v>Powiat ostrowiecki </c:v>
                </c:pt>
                <c:pt idx="6">
                  <c:v>Powiat opatowski</c:v>
                </c:pt>
                <c:pt idx="7">
                  <c:v>Powiat staszowski</c:v>
                </c:pt>
                <c:pt idx="8">
                  <c:v>Powiat buski</c:v>
                </c:pt>
                <c:pt idx="9">
                  <c:v>Powiat pińczowski</c:v>
                </c:pt>
                <c:pt idx="10">
                  <c:v>Powiat jędrzejowski </c:v>
                </c:pt>
                <c:pt idx="11">
                  <c:v>Powiat włoszczowski</c:v>
                </c:pt>
                <c:pt idx="12">
                  <c:v>Powiat sandomierski</c:v>
                </c:pt>
                <c:pt idx="13">
                  <c:v>Powiat kazimierski</c:v>
                </c:pt>
                <c:pt idx="14">
                  <c:v>Suma kontrolana </c:v>
                </c:pt>
              </c:strCache>
            </c:strRef>
          </c:cat>
          <c:val>
            <c:numRef>
              <c:f>Arkusz1!$K$125:$K$139</c:f>
              <c:numCache>
                <c:formatCode>General</c:formatCode>
                <c:ptCount val="15"/>
                <c:pt idx="0" formatCode="#,##0.00">
                  <c:v>791000</c:v>
                </c:pt>
                <c:pt idx="14" formatCode="#,##0.00">
                  <c:v>791000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76B-43AB-BA7C-6061B14087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8347376"/>
        <c:axId val="478342280"/>
      </c:barChart>
      <c:catAx>
        <c:axId val="47834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78342280"/>
        <c:crosses val="autoZero"/>
        <c:auto val="1"/>
        <c:lblAlgn val="ctr"/>
        <c:lblOffset val="100"/>
        <c:noMultiLvlLbl val="0"/>
      </c:catAx>
      <c:valAx>
        <c:axId val="478342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78347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Arkusz1!$D$6</c:f>
              <c:strCache>
                <c:ptCount val="1"/>
                <c:pt idx="0">
                  <c:v>Ilość zawartych umów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E37-4898-BBB2-B7B8FBDD00B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E37-4898-BBB2-B7B8FBDD00B4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E37-4898-BBB2-B7B8FBDD00B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Arkusz1!$E$5:$G$5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Arkusz1!$E$6:$G$6</c:f>
              <c:numCache>
                <c:formatCode>#,##0</c:formatCode>
                <c:ptCount val="3"/>
                <c:pt idx="0">
                  <c:v>300</c:v>
                </c:pt>
                <c:pt idx="1">
                  <c:v>457</c:v>
                </c:pt>
                <c:pt idx="2">
                  <c:v>1164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E37-4898-BBB2-B7B8FBDD00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2088136"/>
        <c:axId val="402088920"/>
      </c:barChart>
      <c:catAx>
        <c:axId val="402088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2088920"/>
        <c:crosses val="autoZero"/>
        <c:auto val="1"/>
        <c:lblAlgn val="ctr"/>
        <c:lblOffset val="100"/>
        <c:noMultiLvlLbl val="0"/>
      </c:catAx>
      <c:valAx>
        <c:axId val="402088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2088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Arkusz1!$Q$8</c:f>
              <c:strCache>
                <c:ptCount val="1"/>
                <c:pt idx="0">
                  <c:v>ogółem</c:v>
                </c:pt>
              </c:strCache>
            </c:strRef>
          </c:tx>
          <c:spPr>
            <a:solidFill>
              <a:srgbClr val="FF5050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1CE-4FE2-A403-8C21968B16AA}"/>
              </c:ext>
            </c:extLst>
          </c:dPt>
          <c:dPt>
            <c:idx val="1"/>
            <c:invertIfNegative val="0"/>
            <c:bubble3D val="0"/>
            <c:spPr>
              <a:solidFill>
                <a:srgbClr val="FF5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1CE-4FE2-A403-8C21968B16AA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/>
              </a:solidFill>
              <a:ln w="19050">
                <a:solidFill>
                  <a:schemeClr val="lt1">
                    <a:alpha val="91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1CE-4FE2-A403-8C21968B16AA}"/>
              </c:ext>
            </c:extLst>
          </c:dPt>
          <c:dLbls>
            <c:dLbl>
              <c:idx val="2"/>
              <c:layout>
                <c:manualLayout>
                  <c:x val="2.027233244837270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1CE-4FE2-A403-8C21968B16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Arkusz1!$R$7:$T$7</c:f>
              <c:strCache>
                <c:ptCount val="3"/>
                <c:pt idx="0">
                  <c:v>Dotacje</c:v>
                </c:pt>
                <c:pt idx="1">
                  <c:v>pożyczki</c:v>
                </c:pt>
                <c:pt idx="2">
                  <c:v>przekazanie środków</c:v>
                </c:pt>
              </c:strCache>
            </c:strRef>
          </c:cat>
          <c:val>
            <c:numRef>
              <c:f>Arkusz1!$R$8:$T$8</c:f>
              <c:numCache>
                <c:formatCode>#,##0.00</c:formatCode>
                <c:ptCount val="3"/>
                <c:pt idx="0">
                  <c:v>9342149.5099999998</c:v>
                </c:pt>
                <c:pt idx="1">
                  <c:v>77318802.810000002</c:v>
                </c:pt>
                <c:pt idx="2">
                  <c:v>1280973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1CE-4FE2-A403-8C21968B16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44518344"/>
        <c:axId val="344517952"/>
      </c:barChart>
      <c:catAx>
        <c:axId val="344518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44517952"/>
        <c:crosses val="autoZero"/>
        <c:auto val="1"/>
        <c:lblAlgn val="ctr"/>
        <c:lblOffset val="100"/>
        <c:noMultiLvlLbl val="0"/>
      </c:catAx>
      <c:valAx>
        <c:axId val="344517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44518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A3E-443C-A223-44965F57C81E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A3E-443C-A223-44965F57C81E}"/>
              </c:ext>
            </c:extLst>
          </c:dPt>
          <c:cat>
            <c:strRef>
              <c:f>Arkusz1!$A$49:$C$49</c:f>
              <c:strCache>
                <c:ptCount val="3"/>
                <c:pt idx="1">
                  <c:v>dotacje</c:v>
                </c:pt>
                <c:pt idx="2">
                  <c:v>pożyczki</c:v>
                </c:pt>
              </c:strCache>
            </c:strRef>
          </c:cat>
          <c:val>
            <c:numRef>
              <c:f>Arkusz1!$A$50:$C$50</c:f>
              <c:numCache>
                <c:formatCode>#,##0.00</c:formatCode>
                <c:ptCount val="3"/>
                <c:pt idx="0" formatCode="General">
                  <c:v>0</c:v>
                </c:pt>
                <c:pt idx="1">
                  <c:v>1186208.24</c:v>
                </c:pt>
                <c:pt idx="2">
                  <c:v>12912573.9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A3E-443C-A223-44965F57C8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4515600"/>
        <c:axId val="344515992"/>
      </c:barChart>
      <c:catAx>
        <c:axId val="344515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44515992"/>
        <c:crosses val="autoZero"/>
        <c:auto val="1"/>
        <c:lblAlgn val="ctr"/>
        <c:lblOffset val="100"/>
        <c:noMultiLvlLbl val="0"/>
      </c:catAx>
      <c:valAx>
        <c:axId val="344515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44515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Arkusz1!$B$22</c:f>
              <c:strCache>
                <c:ptCount val="1"/>
                <c:pt idx="0">
                  <c:v>dotacje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Arkusz1!$A$23:$A$42</c:f>
              <c:strCache>
                <c:ptCount val="20"/>
                <c:pt idx="0">
                  <c:v>Bieliny</c:v>
                </c:pt>
                <c:pt idx="1">
                  <c:v>Bodzentyn</c:v>
                </c:pt>
                <c:pt idx="2">
                  <c:v>Chęciny</c:v>
                </c:pt>
                <c:pt idx="3">
                  <c:v>Chmielnik</c:v>
                </c:pt>
                <c:pt idx="4">
                  <c:v>Daleszyce</c:v>
                </c:pt>
                <c:pt idx="5">
                  <c:v>Górno </c:v>
                </c:pt>
                <c:pt idx="6">
                  <c:v>Łagów </c:v>
                </c:pt>
                <c:pt idx="7">
                  <c:v>Łopuszno</c:v>
                </c:pt>
                <c:pt idx="8">
                  <c:v>Masłow</c:v>
                </c:pt>
                <c:pt idx="9">
                  <c:v>Miedziana Góra</c:v>
                </c:pt>
                <c:pt idx="10">
                  <c:v>Mniów</c:v>
                </c:pt>
                <c:pt idx="11">
                  <c:v>Morawica</c:v>
                </c:pt>
                <c:pt idx="12">
                  <c:v>Nowa Słupia</c:v>
                </c:pt>
                <c:pt idx="13">
                  <c:v>Piekoszów</c:v>
                </c:pt>
                <c:pt idx="14">
                  <c:v>Pierzchnica</c:v>
                </c:pt>
                <c:pt idx="15">
                  <c:v>Raków</c:v>
                </c:pt>
                <c:pt idx="16">
                  <c:v>Sitkówka-Nowiny</c:v>
                </c:pt>
                <c:pt idx="17">
                  <c:v>Strawczyn</c:v>
                </c:pt>
                <c:pt idx="18">
                  <c:v>Zagnańsk</c:v>
                </c:pt>
                <c:pt idx="19">
                  <c:v>Suma Końcowa</c:v>
                </c:pt>
              </c:strCache>
            </c:strRef>
          </c:cat>
          <c:val>
            <c:numRef>
              <c:f>Arkusz1!$B$23:$B$42</c:f>
              <c:numCache>
                <c:formatCode>#,##0.00</c:formatCode>
                <c:ptCount val="20"/>
                <c:pt idx="0">
                  <c:v>119557.13</c:v>
                </c:pt>
                <c:pt idx="1">
                  <c:v>111742.82</c:v>
                </c:pt>
                <c:pt idx="2">
                  <c:v>302274.12</c:v>
                </c:pt>
                <c:pt idx="3">
                  <c:v>125401.34</c:v>
                </c:pt>
                <c:pt idx="4">
                  <c:v>207506.59</c:v>
                </c:pt>
                <c:pt idx="5">
                  <c:v>124788.57</c:v>
                </c:pt>
                <c:pt idx="6">
                  <c:v>43412.639999999999</c:v>
                </c:pt>
                <c:pt idx="7">
                  <c:v>89446.35</c:v>
                </c:pt>
                <c:pt idx="8">
                  <c:v>155624.28</c:v>
                </c:pt>
                <c:pt idx="9">
                  <c:v>104876.12</c:v>
                </c:pt>
                <c:pt idx="10">
                  <c:v>85610.4</c:v>
                </c:pt>
                <c:pt idx="11">
                  <c:v>139358.45000000001</c:v>
                </c:pt>
                <c:pt idx="12">
                  <c:v>87749.75</c:v>
                </c:pt>
                <c:pt idx="13">
                  <c:v>131063.73</c:v>
                </c:pt>
                <c:pt idx="14">
                  <c:v>43739.09</c:v>
                </c:pt>
                <c:pt idx="15">
                  <c:v>35449.94</c:v>
                </c:pt>
                <c:pt idx="16">
                  <c:v>114287.31</c:v>
                </c:pt>
                <c:pt idx="17">
                  <c:v>81222.080000000002</c:v>
                </c:pt>
                <c:pt idx="18">
                  <c:v>101878.72</c:v>
                </c:pt>
                <c:pt idx="19">
                  <c:v>2204989.4300000002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4B-443C-8181-7EB0E182177E}"/>
            </c:ext>
          </c:extLst>
        </c:ser>
        <c:ser>
          <c:idx val="1"/>
          <c:order val="1"/>
          <c:tx>
            <c:strRef>
              <c:f>Arkusz1!$C$22</c:f>
              <c:strCache>
                <c:ptCount val="1"/>
                <c:pt idx="0">
                  <c:v>pożyczki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Arkusz1!$A$23:$A$42</c:f>
              <c:strCache>
                <c:ptCount val="20"/>
                <c:pt idx="0">
                  <c:v>Bieliny</c:v>
                </c:pt>
                <c:pt idx="1">
                  <c:v>Bodzentyn</c:v>
                </c:pt>
                <c:pt idx="2">
                  <c:v>Chęciny</c:v>
                </c:pt>
                <c:pt idx="3">
                  <c:v>Chmielnik</c:v>
                </c:pt>
                <c:pt idx="4">
                  <c:v>Daleszyce</c:v>
                </c:pt>
                <c:pt idx="5">
                  <c:v>Górno </c:v>
                </c:pt>
                <c:pt idx="6">
                  <c:v>Łagów </c:v>
                </c:pt>
                <c:pt idx="7">
                  <c:v>Łopuszno</c:v>
                </c:pt>
                <c:pt idx="8">
                  <c:v>Masłow</c:v>
                </c:pt>
                <c:pt idx="9">
                  <c:v>Miedziana Góra</c:v>
                </c:pt>
                <c:pt idx="10">
                  <c:v>Mniów</c:v>
                </c:pt>
                <c:pt idx="11">
                  <c:v>Morawica</c:v>
                </c:pt>
                <c:pt idx="12">
                  <c:v>Nowa Słupia</c:v>
                </c:pt>
                <c:pt idx="13">
                  <c:v>Piekoszów</c:v>
                </c:pt>
                <c:pt idx="14">
                  <c:v>Pierzchnica</c:v>
                </c:pt>
                <c:pt idx="15">
                  <c:v>Raków</c:v>
                </c:pt>
                <c:pt idx="16">
                  <c:v>Sitkówka-Nowiny</c:v>
                </c:pt>
                <c:pt idx="17">
                  <c:v>Strawczyn</c:v>
                </c:pt>
                <c:pt idx="18">
                  <c:v>Zagnańsk</c:v>
                </c:pt>
                <c:pt idx="19">
                  <c:v>Suma Końcowa</c:v>
                </c:pt>
              </c:strCache>
            </c:strRef>
          </c:cat>
          <c:val>
            <c:numRef>
              <c:f>Arkusz1!$C$23:$C$42</c:f>
              <c:numCache>
                <c:formatCode>#,##0.00</c:formatCode>
                <c:ptCount val="20"/>
                <c:pt idx="0">
                  <c:v>139557.85</c:v>
                </c:pt>
                <c:pt idx="1">
                  <c:v>30479127.469999999</c:v>
                </c:pt>
                <c:pt idx="2">
                  <c:v>255078.48</c:v>
                </c:pt>
                <c:pt idx="3">
                  <c:v>126195.22</c:v>
                </c:pt>
                <c:pt idx="4">
                  <c:v>591502.27</c:v>
                </c:pt>
                <c:pt idx="5">
                  <c:v>191900</c:v>
                </c:pt>
                <c:pt idx="6">
                  <c:v>62700</c:v>
                </c:pt>
                <c:pt idx="8">
                  <c:v>875960.23</c:v>
                </c:pt>
                <c:pt idx="9">
                  <c:v>109200</c:v>
                </c:pt>
                <c:pt idx="10">
                  <c:v>35530</c:v>
                </c:pt>
                <c:pt idx="11">
                  <c:v>471568.45</c:v>
                </c:pt>
                <c:pt idx="12">
                  <c:v>37438.400000000001</c:v>
                </c:pt>
                <c:pt idx="13">
                  <c:v>922745.26</c:v>
                </c:pt>
                <c:pt idx="17">
                  <c:v>91488.04</c:v>
                </c:pt>
                <c:pt idx="18">
                  <c:v>153500</c:v>
                </c:pt>
                <c:pt idx="19">
                  <c:v>34543491.669999994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14B-443C-8181-7EB0E18217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2089704"/>
        <c:axId val="402090488"/>
      </c:barChart>
      <c:catAx>
        <c:axId val="402089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2090488"/>
        <c:crosses val="autoZero"/>
        <c:auto val="1"/>
        <c:lblAlgn val="ctr"/>
        <c:lblOffset val="100"/>
        <c:noMultiLvlLbl val="0"/>
      </c:catAx>
      <c:valAx>
        <c:axId val="402090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2089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Arkusz1!$B$12</c:f>
              <c:strCache>
                <c:ptCount val="1"/>
                <c:pt idx="0">
                  <c:v>dotacje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Arkusz1!$A$13:$A$18</c:f>
              <c:strCache>
                <c:ptCount val="6"/>
                <c:pt idx="0">
                  <c:v>Brody</c:v>
                </c:pt>
                <c:pt idx="1">
                  <c:v>Mirzec</c:v>
                </c:pt>
                <c:pt idx="2">
                  <c:v>Pawłów</c:v>
                </c:pt>
                <c:pt idx="3">
                  <c:v>Starachowice</c:v>
                </c:pt>
                <c:pt idx="4">
                  <c:v>Wąchock</c:v>
                </c:pt>
                <c:pt idx="5">
                  <c:v>Suma końcowa</c:v>
                </c:pt>
              </c:strCache>
            </c:strRef>
          </c:cat>
          <c:val>
            <c:numRef>
              <c:f>Arkusz1!$B$13:$B$18</c:f>
              <c:numCache>
                <c:formatCode>#,##0.00</c:formatCode>
                <c:ptCount val="6"/>
                <c:pt idx="0">
                  <c:v>66323.27</c:v>
                </c:pt>
                <c:pt idx="1">
                  <c:v>120490.84</c:v>
                </c:pt>
                <c:pt idx="2">
                  <c:v>23196.25</c:v>
                </c:pt>
                <c:pt idx="3">
                  <c:v>272845.68</c:v>
                </c:pt>
                <c:pt idx="4">
                  <c:v>14441.31</c:v>
                </c:pt>
                <c:pt idx="5">
                  <c:v>497297.35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A94-4196-B811-21483CC31DFF}"/>
            </c:ext>
          </c:extLst>
        </c:ser>
        <c:ser>
          <c:idx val="1"/>
          <c:order val="1"/>
          <c:tx>
            <c:strRef>
              <c:f>Arkusz1!$C$12</c:f>
              <c:strCache>
                <c:ptCount val="1"/>
                <c:pt idx="0">
                  <c:v>pożyczki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Arkusz1!$A$13:$A$18</c:f>
              <c:strCache>
                <c:ptCount val="6"/>
                <c:pt idx="0">
                  <c:v>Brody</c:v>
                </c:pt>
                <c:pt idx="1">
                  <c:v>Mirzec</c:v>
                </c:pt>
                <c:pt idx="2">
                  <c:v>Pawłów</c:v>
                </c:pt>
                <c:pt idx="3">
                  <c:v>Starachowice</c:v>
                </c:pt>
                <c:pt idx="4">
                  <c:v>Wąchock</c:v>
                </c:pt>
                <c:pt idx="5">
                  <c:v>Suma końcowa</c:v>
                </c:pt>
              </c:strCache>
            </c:strRef>
          </c:cat>
          <c:val>
            <c:numRef>
              <c:f>Arkusz1!$C$13:$C$18</c:f>
              <c:numCache>
                <c:formatCode>#,##0.00</c:formatCode>
                <c:ptCount val="6"/>
                <c:pt idx="1">
                  <c:v>64491</c:v>
                </c:pt>
                <c:pt idx="2">
                  <c:v>4875040</c:v>
                </c:pt>
                <c:pt idx="3">
                  <c:v>5574675.5899999999</c:v>
                </c:pt>
                <c:pt idx="5">
                  <c:v>10514206.59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A94-4196-B811-21483CC31DFF}"/>
            </c:ext>
          </c:extLst>
        </c:ser>
        <c:ser>
          <c:idx val="2"/>
          <c:order val="2"/>
          <c:tx>
            <c:strRef>
              <c:f>Arkusz1!$D$12</c:f>
              <c:strCache>
                <c:ptCount val="1"/>
                <c:pt idx="0">
                  <c:v>przekazanie środków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Arkusz1!$A$13:$A$18</c:f>
              <c:strCache>
                <c:ptCount val="6"/>
                <c:pt idx="0">
                  <c:v>Brody</c:v>
                </c:pt>
                <c:pt idx="1">
                  <c:v>Mirzec</c:v>
                </c:pt>
                <c:pt idx="2">
                  <c:v>Pawłów</c:v>
                </c:pt>
                <c:pt idx="3">
                  <c:v>Starachowice</c:v>
                </c:pt>
                <c:pt idx="4">
                  <c:v>Wąchock</c:v>
                </c:pt>
                <c:pt idx="5">
                  <c:v>Suma końcowa</c:v>
                </c:pt>
              </c:strCache>
            </c:strRef>
          </c:cat>
          <c:val>
            <c:numRef>
              <c:f>Arkusz1!$D$13:$D$18</c:f>
              <c:numCache>
                <c:formatCode>#,##0.00</c:formatCode>
                <c:ptCount val="6"/>
                <c:pt idx="0">
                  <c:v>400000</c:v>
                </c:pt>
                <c:pt idx="1">
                  <c:v>0</c:v>
                </c:pt>
                <c:pt idx="2">
                  <c:v>0</c:v>
                </c:pt>
                <c:pt idx="3">
                  <c:v>391000</c:v>
                </c:pt>
                <c:pt idx="4">
                  <c:v>0</c:v>
                </c:pt>
                <c:pt idx="5">
                  <c:v>791000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A94-4196-B811-21483CC31D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2092056"/>
        <c:axId val="402093232"/>
      </c:barChart>
      <c:catAx>
        <c:axId val="402092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2093232"/>
        <c:crosses val="autoZero"/>
        <c:auto val="1"/>
        <c:lblAlgn val="ctr"/>
        <c:lblOffset val="100"/>
        <c:noMultiLvlLbl val="0"/>
      </c:catAx>
      <c:valAx>
        <c:axId val="402093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2092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Arkusz1!$B$53</c:f>
              <c:strCache>
                <c:ptCount val="1"/>
                <c:pt idx="0">
                  <c:v>dotacje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Arkusz1!$A$54:$A$59</c:f>
              <c:strCache>
                <c:ptCount val="6"/>
                <c:pt idx="0">
                  <c:v>Bliżyn</c:v>
                </c:pt>
                <c:pt idx="1">
                  <c:v>Łączna</c:v>
                </c:pt>
                <c:pt idx="2">
                  <c:v>Skarżysko Kościelne</c:v>
                </c:pt>
                <c:pt idx="3">
                  <c:v>Skarżysko-Kamienna</c:v>
                </c:pt>
                <c:pt idx="4">
                  <c:v>Suchedniów</c:v>
                </c:pt>
                <c:pt idx="5">
                  <c:v>Suma końcowa</c:v>
                </c:pt>
              </c:strCache>
            </c:strRef>
          </c:cat>
          <c:val>
            <c:numRef>
              <c:f>Arkusz1!$B$54:$B$59</c:f>
              <c:numCache>
                <c:formatCode>#,##0.00</c:formatCode>
                <c:ptCount val="6"/>
                <c:pt idx="0">
                  <c:v>15766.34</c:v>
                </c:pt>
                <c:pt idx="1">
                  <c:v>27845</c:v>
                </c:pt>
                <c:pt idx="2">
                  <c:v>65837.05</c:v>
                </c:pt>
                <c:pt idx="3">
                  <c:v>301520.15000000002</c:v>
                </c:pt>
                <c:pt idx="4">
                  <c:v>60761.8</c:v>
                </c:pt>
                <c:pt idx="5">
                  <c:v>471730.34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44C-4C65-B949-B14C55654BC4}"/>
            </c:ext>
          </c:extLst>
        </c:ser>
        <c:ser>
          <c:idx val="1"/>
          <c:order val="1"/>
          <c:tx>
            <c:strRef>
              <c:f>Arkusz1!$C$53</c:f>
              <c:strCache>
                <c:ptCount val="1"/>
                <c:pt idx="0">
                  <c:v>pożyczki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Arkusz1!$A$54:$A$59</c:f>
              <c:strCache>
                <c:ptCount val="6"/>
                <c:pt idx="0">
                  <c:v>Bliżyn</c:v>
                </c:pt>
                <c:pt idx="1">
                  <c:v>Łączna</c:v>
                </c:pt>
                <c:pt idx="2">
                  <c:v>Skarżysko Kościelne</c:v>
                </c:pt>
                <c:pt idx="3">
                  <c:v>Skarżysko-Kamienna</c:v>
                </c:pt>
                <c:pt idx="4">
                  <c:v>Suchedniów</c:v>
                </c:pt>
                <c:pt idx="5">
                  <c:v>Suma końcowa</c:v>
                </c:pt>
              </c:strCache>
            </c:strRef>
          </c:cat>
          <c:val>
            <c:numRef>
              <c:f>Arkusz1!$C$54:$C$59</c:f>
              <c:numCache>
                <c:formatCode>#,##0.00</c:formatCode>
                <c:ptCount val="6"/>
                <c:pt idx="0">
                  <c:v>19000</c:v>
                </c:pt>
                <c:pt idx="1">
                  <c:v>192660</c:v>
                </c:pt>
                <c:pt idx="3">
                  <c:v>618820.91</c:v>
                </c:pt>
                <c:pt idx="4">
                  <c:v>43000</c:v>
                </c:pt>
                <c:pt idx="5">
                  <c:v>873480.91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44C-4C65-B949-B14C55654B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5813288"/>
        <c:axId val="405809760"/>
      </c:barChart>
      <c:catAx>
        <c:axId val="405813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5809760"/>
        <c:crosses val="autoZero"/>
        <c:auto val="1"/>
        <c:lblAlgn val="ctr"/>
        <c:lblOffset val="100"/>
        <c:noMultiLvlLbl val="0"/>
      </c:catAx>
      <c:valAx>
        <c:axId val="405809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5813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Arkusz1!$B$62</c:f>
              <c:strCache>
                <c:ptCount val="1"/>
                <c:pt idx="0">
                  <c:v>dotacje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Arkusz1!$A$63:$A$71</c:f>
              <c:strCache>
                <c:ptCount val="9"/>
                <c:pt idx="0">
                  <c:v>Końskie</c:v>
                </c:pt>
                <c:pt idx="1">
                  <c:v>Fałków</c:v>
                </c:pt>
                <c:pt idx="2">
                  <c:v>Radoszyce</c:v>
                </c:pt>
                <c:pt idx="3">
                  <c:v>Ruda Maleniecka</c:v>
                </c:pt>
                <c:pt idx="4">
                  <c:v>Słupia (Konecka)</c:v>
                </c:pt>
                <c:pt idx="5">
                  <c:v>Smyków</c:v>
                </c:pt>
                <c:pt idx="6">
                  <c:v>Gowarczów</c:v>
                </c:pt>
                <c:pt idx="7">
                  <c:v>Stąporków</c:v>
                </c:pt>
                <c:pt idx="8">
                  <c:v>Suma końcowa</c:v>
                </c:pt>
              </c:strCache>
            </c:strRef>
          </c:cat>
          <c:val>
            <c:numRef>
              <c:f>Arkusz1!$B$63:$B$71</c:f>
              <c:numCache>
                <c:formatCode>General</c:formatCode>
                <c:ptCount val="9"/>
                <c:pt idx="0" formatCode="#,##0.00">
                  <c:v>126025.62</c:v>
                </c:pt>
                <c:pt idx="2" formatCode="#,##0.00">
                  <c:v>32159.18</c:v>
                </c:pt>
                <c:pt idx="3" formatCode="#,##0.00">
                  <c:v>12616.62</c:v>
                </c:pt>
                <c:pt idx="4" formatCode="#,##0.00">
                  <c:v>56450.96</c:v>
                </c:pt>
                <c:pt idx="5" formatCode="#,##0.00">
                  <c:v>60542.41</c:v>
                </c:pt>
                <c:pt idx="6" formatCode="#,##0.00">
                  <c:v>0</c:v>
                </c:pt>
                <c:pt idx="7" formatCode="#,##0.00">
                  <c:v>166633.54999999999</c:v>
                </c:pt>
                <c:pt idx="8" formatCode="#,##0.00">
                  <c:v>454428.33999999997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510-48F5-AC1A-665DD60A9033}"/>
            </c:ext>
          </c:extLst>
        </c:ser>
        <c:ser>
          <c:idx val="1"/>
          <c:order val="1"/>
          <c:tx>
            <c:strRef>
              <c:f>Arkusz1!$C$62</c:f>
              <c:strCache>
                <c:ptCount val="1"/>
                <c:pt idx="0">
                  <c:v>pożyczki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Arkusz1!$A$63:$A$71</c:f>
              <c:strCache>
                <c:ptCount val="9"/>
                <c:pt idx="0">
                  <c:v>Końskie</c:v>
                </c:pt>
                <c:pt idx="1">
                  <c:v>Fałków</c:v>
                </c:pt>
                <c:pt idx="2">
                  <c:v>Radoszyce</c:v>
                </c:pt>
                <c:pt idx="3">
                  <c:v>Ruda Maleniecka</c:v>
                </c:pt>
                <c:pt idx="4">
                  <c:v>Słupia (Konecka)</c:v>
                </c:pt>
                <c:pt idx="5">
                  <c:v>Smyków</c:v>
                </c:pt>
                <c:pt idx="6">
                  <c:v>Gowarczów</c:v>
                </c:pt>
                <c:pt idx="7">
                  <c:v>Stąporków</c:v>
                </c:pt>
                <c:pt idx="8">
                  <c:v>Suma końcowa</c:v>
                </c:pt>
              </c:strCache>
            </c:strRef>
          </c:cat>
          <c:val>
            <c:numRef>
              <c:f>Arkusz1!$C$63:$C$71</c:f>
              <c:numCache>
                <c:formatCode>#,##0.00</c:formatCode>
                <c:ptCount val="9"/>
                <c:pt idx="0">
                  <c:v>436474.38</c:v>
                </c:pt>
                <c:pt idx="1">
                  <c:v>20900</c:v>
                </c:pt>
                <c:pt idx="2">
                  <c:v>70348</c:v>
                </c:pt>
                <c:pt idx="3">
                  <c:v>599931</c:v>
                </c:pt>
                <c:pt idx="4">
                  <c:v>139935.70000000001</c:v>
                </c:pt>
                <c:pt idx="5">
                  <c:v>700000</c:v>
                </c:pt>
                <c:pt idx="6">
                  <c:v>0</c:v>
                </c:pt>
                <c:pt idx="7">
                  <c:v>0</c:v>
                </c:pt>
                <c:pt idx="8">
                  <c:v>1967589.0799999998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510-48F5-AC1A-665DD60A9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5810544"/>
        <c:axId val="405811328"/>
      </c:barChart>
      <c:catAx>
        <c:axId val="40581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5811328"/>
        <c:crosses val="autoZero"/>
        <c:auto val="1"/>
        <c:lblAlgn val="ctr"/>
        <c:lblOffset val="100"/>
        <c:noMultiLvlLbl val="0"/>
      </c:catAx>
      <c:valAx>
        <c:axId val="405811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5810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Arkusz1!$B$74</c:f>
              <c:strCache>
                <c:ptCount val="1"/>
                <c:pt idx="0">
                  <c:v>dotacje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Arkusz1!$A$75:$A$81</c:f>
              <c:strCache>
                <c:ptCount val="7"/>
                <c:pt idx="0">
                  <c:v>Bałtów</c:v>
                </c:pt>
                <c:pt idx="1">
                  <c:v>Bodzechów</c:v>
                </c:pt>
                <c:pt idx="2">
                  <c:v>Ćmielów</c:v>
                </c:pt>
                <c:pt idx="3">
                  <c:v>Kunów</c:v>
                </c:pt>
                <c:pt idx="4">
                  <c:v>Ostrowiec Świętokrzyski</c:v>
                </c:pt>
                <c:pt idx="5">
                  <c:v>Waśniów</c:v>
                </c:pt>
                <c:pt idx="6">
                  <c:v>Suma końcowa</c:v>
                </c:pt>
              </c:strCache>
            </c:strRef>
          </c:cat>
          <c:val>
            <c:numRef>
              <c:f>Arkusz1!$B$75:$B$81</c:f>
              <c:numCache>
                <c:formatCode>#,##0.00</c:formatCode>
                <c:ptCount val="7"/>
                <c:pt idx="0">
                  <c:v>0</c:v>
                </c:pt>
                <c:pt idx="1">
                  <c:v>37654.050000000003</c:v>
                </c:pt>
                <c:pt idx="2">
                  <c:v>42465</c:v>
                </c:pt>
                <c:pt idx="3">
                  <c:v>41521.57</c:v>
                </c:pt>
                <c:pt idx="4">
                  <c:v>26321.43</c:v>
                </c:pt>
                <c:pt idx="5">
                  <c:v>16320</c:v>
                </c:pt>
                <c:pt idx="6">
                  <c:v>164282.04999999999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D86-457B-AADA-B28BA5A0A7DF}"/>
            </c:ext>
          </c:extLst>
        </c:ser>
        <c:ser>
          <c:idx val="1"/>
          <c:order val="1"/>
          <c:tx>
            <c:strRef>
              <c:f>Arkusz1!$C$74</c:f>
              <c:strCache>
                <c:ptCount val="1"/>
                <c:pt idx="0">
                  <c:v>pożyczki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Arkusz1!$A$75:$A$81</c:f>
              <c:strCache>
                <c:ptCount val="7"/>
                <c:pt idx="0">
                  <c:v>Bałtów</c:v>
                </c:pt>
                <c:pt idx="1">
                  <c:v>Bodzechów</c:v>
                </c:pt>
                <c:pt idx="2">
                  <c:v>Ćmielów</c:v>
                </c:pt>
                <c:pt idx="3">
                  <c:v>Kunów</c:v>
                </c:pt>
                <c:pt idx="4">
                  <c:v>Ostrowiec Świętokrzyski</c:v>
                </c:pt>
                <c:pt idx="5">
                  <c:v>Waśniów</c:v>
                </c:pt>
                <c:pt idx="6">
                  <c:v>Suma końcowa</c:v>
                </c:pt>
              </c:strCache>
            </c:strRef>
          </c:cat>
          <c:val>
            <c:numRef>
              <c:f>Arkusz1!$C$75:$C$81</c:f>
              <c:numCache>
                <c:formatCode>#,##0.00</c:formatCode>
                <c:ptCount val="7"/>
                <c:pt idx="0">
                  <c:v>92682.93</c:v>
                </c:pt>
                <c:pt idx="1">
                  <c:v>158005.67000000001</c:v>
                </c:pt>
                <c:pt idx="3">
                  <c:v>81453.72</c:v>
                </c:pt>
                <c:pt idx="4">
                  <c:v>2151847.09</c:v>
                </c:pt>
                <c:pt idx="5">
                  <c:v>66452.5</c:v>
                </c:pt>
                <c:pt idx="6">
                  <c:v>2550441.9099999997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D86-457B-AADA-B28BA5A0A7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5812112"/>
        <c:axId val="405808584"/>
      </c:barChart>
      <c:catAx>
        <c:axId val="40581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5808584"/>
        <c:crosses val="autoZero"/>
        <c:auto val="1"/>
        <c:lblAlgn val="ctr"/>
        <c:lblOffset val="100"/>
        <c:noMultiLvlLbl val="0"/>
      </c:catAx>
      <c:valAx>
        <c:axId val="405808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5812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B3B5F-0031-4B5C-9FB6-EB87189D0590}" type="datetimeFigureOut">
              <a:rPr lang="pl-PL" smtClean="0"/>
              <a:pPr/>
              <a:t>26.01.2018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5659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4" y="9429750"/>
            <a:ext cx="2945659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92A92-F12B-468F-8CC5-71355B07C46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5933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C1F34-A98F-4314-B0BB-13483555CB5B}" type="datetimeFigureOut">
              <a:rPr lang="pl-PL" smtClean="0"/>
              <a:pPr/>
              <a:t>26.01.2018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7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94BC3-64E2-4C9E-AE7F-1C74F16E8A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8468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0792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0658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5347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3188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50164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42055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0F2317-B25F-49DF-BEF4-82BA45CBBE5B}" type="slidenum">
              <a:rPr lang="pl-PL" smtClean="0"/>
              <a:pPr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1105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5027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6439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789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3885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8976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511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7861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0424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538" y="357174"/>
            <a:ext cx="7615262" cy="1143000"/>
          </a:xfrm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1538" y="1600200"/>
            <a:ext cx="7615262" cy="4525963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0" y="6669360"/>
            <a:ext cx="3059832" cy="18864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1244" y="6401221"/>
            <a:ext cx="539552" cy="268139"/>
          </a:xfrm>
          <a:prstGeom prst="rect">
            <a:avLst/>
          </a:prstGeom>
        </p:spPr>
        <p:txBody>
          <a:bodyPr/>
          <a:lstStyle/>
          <a:p>
            <a:fld id="{26DD8FCD-8D0E-493F-A582-8FE538A0A3AB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/>
          <p:cNvSpPr/>
          <p:nvPr userDrawn="1"/>
        </p:nvSpPr>
        <p:spPr>
          <a:xfrm>
            <a:off x="0" y="500042"/>
            <a:ext cx="928662" cy="1071570"/>
          </a:xfrm>
          <a:prstGeom prst="rect">
            <a:avLst/>
          </a:prstGeom>
          <a:solidFill>
            <a:srgbClr val="FFFFFF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04448" y="6356350"/>
            <a:ext cx="792088" cy="365125"/>
          </a:xfrm>
          <a:prstGeom prst="rect">
            <a:avLst/>
          </a:prstGeom>
        </p:spPr>
        <p:txBody>
          <a:bodyPr/>
          <a:lstStyle/>
          <a:p>
            <a:fld id="{26DD8FCD-8D0E-493F-A582-8FE538A0A3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DD8FCD-8D0E-493F-A582-8FE538A0A3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570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Obraz 26" descr="Obraz1.jpg"/>
          <p:cNvPicPr>
            <a:picLocks noChangeAspect="1"/>
          </p:cNvPicPr>
          <p:nvPr userDrawn="1"/>
        </p:nvPicPr>
        <p:blipFill>
          <a:blip r:embed="rId7" cstate="print"/>
          <a:srcRect t="123" r="7247" b="3027"/>
          <a:stretch>
            <a:fillRect/>
          </a:stretch>
        </p:blipFill>
        <p:spPr>
          <a:xfrm>
            <a:off x="0" y="0"/>
            <a:ext cx="9135532" cy="6858000"/>
          </a:xfrm>
          <a:prstGeom prst="rect">
            <a:avLst/>
          </a:prstGeom>
        </p:spPr>
      </p:pic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000100" y="357174"/>
            <a:ext cx="76867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00100" y="1600200"/>
            <a:ext cx="76867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tekst</a:t>
            </a:r>
          </a:p>
          <a:p>
            <a:pPr lvl="1"/>
            <a:r>
              <a:rPr lang="pl-PL" dirty="0" smtClean="0"/>
              <a:t>Drugi poziom tekstu</a:t>
            </a:r>
          </a:p>
          <a:p>
            <a:pPr lvl="2"/>
            <a:r>
              <a:rPr lang="pl-PL" dirty="0" smtClean="0"/>
              <a:t>Trzeci poziom tekstu</a:t>
            </a:r>
          </a:p>
          <a:p>
            <a:pPr lvl="3"/>
            <a:r>
              <a:rPr lang="pl-PL" dirty="0" smtClean="0"/>
              <a:t>Czwarty poziom tekstu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pic>
        <p:nvPicPr>
          <p:cNvPr id="9" name="Obraz 8" descr="dekor2.png"/>
          <p:cNvPicPr>
            <a:picLocks noChangeAspect="1"/>
          </p:cNvPicPr>
          <p:nvPr userDrawn="1"/>
        </p:nvPicPr>
        <p:blipFill>
          <a:blip r:embed="rId8" cstate="print"/>
          <a:srcRect l="470" t="31482" b="38888"/>
          <a:stretch>
            <a:fillRect/>
          </a:stretch>
        </p:blipFill>
        <p:spPr>
          <a:xfrm>
            <a:off x="0" y="554638"/>
            <a:ext cx="937627" cy="945528"/>
          </a:xfrm>
          <a:prstGeom prst="rect">
            <a:avLst/>
          </a:prstGeom>
        </p:spPr>
      </p:pic>
      <p:sp>
        <p:nvSpPr>
          <p:cNvPr id="11" name="Prostokąt 10"/>
          <p:cNvSpPr/>
          <p:nvPr userDrawn="1"/>
        </p:nvSpPr>
        <p:spPr>
          <a:xfrm>
            <a:off x="0" y="6237312"/>
            <a:ext cx="9135532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/>
          <p:cNvSpPr txBox="1"/>
          <p:nvPr userDrawn="1"/>
        </p:nvSpPr>
        <p:spPr>
          <a:xfrm>
            <a:off x="214282" y="6381328"/>
            <a:ext cx="3857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solidFill>
                  <a:schemeClr val="bg1">
                    <a:lumMod val="50000"/>
                  </a:schemeClr>
                </a:solidFill>
              </a:rPr>
              <a:t>Zainwestujmy razem w środowisko</a:t>
            </a:r>
            <a:endParaRPr lang="pl-PL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6250336"/>
            <a:ext cx="4906888" cy="5798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transition spd="med">
    <p:fade thruBlk="1"/>
  </p:transition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just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just" defTabSz="914400" rtl="0" eaLnBrk="1" latinLnBrk="0" hangingPunct="1">
        <a:spcBef>
          <a:spcPct val="20000"/>
        </a:spcBef>
        <a:buSzPct val="70000"/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just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hart" Target="../charts/char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hart" Target="../charts/chart8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hart" Target="../charts/chart9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hart" Target="../charts/chart10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hart" Target="../charts/chart11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hart" Target="../charts/chart1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hart" Target="../charts/chart13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hart" Target="../charts/chart14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.xml"/><Relationship Id="rId5" Type="http://schemas.openxmlformats.org/officeDocument/2006/relationships/image" Target="../media/image5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hart" Target="../charts/chart16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hart" Target="../charts/chart17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hart" Target="../charts/char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78" name="CustomShape 3"/>
          <p:cNvSpPr/>
          <p:nvPr/>
        </p:nvSpPr>
        <p:spPr>
          <a:xfrm>
            <a:off x="179512" y="6308640"/>
            <a:ext cx="8820488" cy="432728"/>
          </a:xfrm>
          <a:prstGeom prst="rect">
            <a:avLst/>
          </a:prstGeom>
          <a:solidFill>
            <a:srgbClr val="FFFFFF"/>
          </a:solidFill>
          <a:ln w="47520">
            <a:solidFill>
              <a:srgbClr val="FFFFFF"/>
            </a:solidFill>
            <a:round/>
          </a:ln>
        </p:spPr>
      </p:sp>
      <p:sp>
        <p:nvSpPr>
          <p:cNvPr id="80" name="TextShape 4"/>
          <p:cNvSpPr txBox="1"/>
          <p:nvPr/>
        </p:nvSpPr>
        <p:spPr>
          <a:xfrm>
            <a:off x="0" y="2421609"/>
            <a:ext cx="9000000" cy="2977758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pl-PL" sz="4000" b="1" dirty="0" smtClean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lvl="0" algn="ctr"/>
            <a:r>
              <a:rPr lang="pl-PL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Działalność Wojewódzkiego Funduszu Ochrony Środowiska i Gospodarki Wodnej w Kielcach w 2017 r. </a:t>
            </a:r>
            <a:endParaRPr lang="pl-PL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90927"/>
            <a:ext cx="2088232" cy="2010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44D2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328011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6657" y="507444"/>
            <a:ext cx="3781425" cy="977340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Powiat skarżyski</a:t>
            </a: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238" y="768728"/>
            <a:ext cx="871916" cy="95910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581" y="782892"/>
            <a:ext cx="2221082" cy="1906430"/>
          </a:xfrm>
          <a:prstGeom prst="rect">
            <a:avLst/>
          </a:prstGeom>
        </p:spPr>
      </p:pic>
      <p:sp>
        <p:nvSpPr>
          <p:cNvPr id="8" name="CustomShape 3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90209" cy="457026"/>
          </a:xfrm>
          <a:prstGeom prst="rect">
            <a:avLst/>
          </a:prstGeom>
          <a:solidFill>
            <a:srgbClr val="FFFFFF"/>
          </a:solidFill>
          <a:ln w="47520">
            <a:solidFill>
              <a:srgbClr val="FFFFFF"/>
            </a:solidFill>
            <a:round/>
          </a:ln>
        </p:spPr>
        <p:txBody>
          <a:bodyPr/>
          <a:lstStyle/>
          <a:p>
            <a:endParaRPr lang="pl-PL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306366"/>
              </p:ext>
            </p:extLst>
          </p:nvPr>
        </p:nvGraphicFramePr>
        <p:xfrm>
          <a:off x="5508104" y="3023979"/>
          <a:ext cx="3086621" cy="17731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48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97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020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9856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</a:rPr>
                        <a:t>Gmina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</a:rPr>
                        <a:t>dotacje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</a:rPr>
                        <a:t>pożyczki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8564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Bliżyn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15 766,34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19 000,00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8564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Łączna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27 845,00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192 660,00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7127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Skarżysko Kościelne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 dirty="0">
                          <a:effectLst/>
                        </a:rPr>
                        <a:t>65 837,05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7127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Skarżysko-Kamienna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301 520,15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618 820,91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8564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Suchedniów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60 761,80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43 000,00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4664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Suma końcowa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u="none" strike="noStrike" dirty="0">
                          <a:effectLst/>
                        </a:rPr>
                        <a:t>471 730,34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u="none" strike="noStrike" dirty="0">
                          <a:effectLst/>
                        </a:rPr>
                        <a:t>873 480,91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3" name="Wykres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559594"/>
              </p:ext>
            </p:extLst>
          </p:nvPr>
        </p:nvGraphicFramePr>
        <p:xfrm>
          <a:off x="0" y="1916832"/>
          <a:ext cx="5686425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4" name="Obraz 1" descr="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937" y="6274110"/>
            <a:ext cx="1171575" cy="6215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12784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10" y="624840"/>
            <a:ext cx="3781425" cy="859944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Powiat konecki</a:t>
            </a: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975" y="712021"/>
            <a:ext cx="866466" cy="1013765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712021"/>
            <a:ext cx="2597558" cy="2229570"/>
          </a:xfrm>
          <a:prstGeom prst="rect">
            <a:avLst/>
          </a:prstGeom>
        </p:spPr>
      </p:pic>
      <p:sp>
        <p:nvSpPr>
          <p:cNvPr id="9" name="CustomShape 3"/>
          <p:cNvSpPr>
            <a:spLocks noGrp="1"/>
          </p:cNvSpPr>
          <p:nvPr>
            <p:ph type="ftr" sz="quarter" idx="11"/>
          </p:nvPr>
        </p:nvSpPr>
        <p:spPr>
          <a:xfrm>
            <a:off x="107504" y="6356350"/>
            <a:ext cx="8964529" cy="457026"/>
          </a:xfrm>
          <a:prstGeom prst="rect">
            <a:avLst/>
          </a:prstGeom>
          <a:solidFill>
            <a:srgbClr val="FFFFFF"/>
          </a:solidFill>
          <a:ln w="47520">
            <a:solidFill>
              <a:srgbClr val="FFFFFF"/>
            </a:solidFill>
            <a:round/>
          </a:ln>
        </p:spPr>
        <p:txBody>
          <a:bodyPr/>
          <a:lstStyle/>
          <a:p>
            <a:endParaRPr lang="pl-PL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847917"/>
              </p:ext>
            </p:extLst>
          </p:nvPr>
        </p:nvGraphicFramePr>
        <p:xfrm>
          <a:off x="5796136" y="3329058"/>
          <a:ext cx="2908300" cy="1905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63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19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499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</a:rPr>
                        <a:t>Gmina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</a:rPr>
                        <a:t>dotacje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</a:rPr>
                        <a:t>pożyczki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Końskie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126 025,62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436 474,38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Fałków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20 900,00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Radoszyce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32 159,18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70 348,00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Ruda Maleniecka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12 616,62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599 931,00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Słupia (Konecka)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 dirty="0">
                          <a:effectLst/>
                        </a:rPr>
                        <a:t>56 450,96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139 935,70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Smyków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60 542,41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700 000,00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Gowarczów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0,00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0,00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Stąporków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166 633,55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0,00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Suma końcowa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u="none" strike="noStrike" dirty="0">
                          <a:effectLst/>
                        </a:rPr>
                        <a:t>454 428,34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u="none" strike="noStrike" dirty="0">
                          <a:effectLst/>
                        </a:rPr>
                        <a:t>1 967 589,08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0" name="Wykres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2573212"/>
              </p:ext>
            </p:extLst>
          </p:nvPr>
        </p:nvGraphicFramePr>
        <p:xfrm>
          <a:off x="251520" y="1988840"/>
          <a:ext cx="5195643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Obraz 1" descr="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937" y="6274110"/>
            <a:ext cx="1171575" cy="6215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44797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572372"/>
            <a:ext cx="3781425" cy="912411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Powiat ostrowiecki</a:t>
            </a: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724" y="797717"/>
            <a:ext cx="833418" cy="97509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121" y="794285"/>
            <a:ext cx="2583217" cy="2217261"/>
          </a:xfrm>
          <a:prstGeom prst="rect">
            <a:avLst/>
          </a:prstGeom>
        </p:spPr>
      </p:pic>
      <p:sp>
        <p:nvSpPr>
          <p:cNvPr id="9" name="CustomShape 3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8720407" cy="457026"/>
          </a:xfrm>
          <a:prstGeom prst="rect">
            <a:avLst/>
          </a:prstGeom>
          <a:solidFill>
            <a:srgbClr val="FFFFFF"/>
          </a:solidFill>
          <a:ln w="47520">
            <a:solidFill>
              <a:srgbClr val="FFFFFF"/>
            </a:solidFill>
            <a:round/>
          </a:ln>
        </p:spPr>
        <p:txBody>
          <a:bodyPr/>
          <a:lstStyle/>
          <a:p>
            <a:endParaRPr lang="pl-PL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065600"/>
              </p:ext>
            </p:extLst>
          </p:nvPr>
        </p:nvGraphicFramePr>
        <p:xfrm>
          <a:off x="5649912" y="3663791"/>
          <a:ext cx="2908300" cy="1714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63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19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499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</a:rPr>
                        <a:t>Gmina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</a:rPr>
                        <a:t>dotacje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</a:rPr>
                        <a:t>pożyczki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Bałtów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0,00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92 682,93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Bodzechów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37 654,05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158 005,67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Ćmielów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42 465,00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Kunów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41 521,57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81 453,72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Ostrowiec Świętokrzyski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26 321,43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2 151 847,09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Waśniów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16 320,00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66 452,50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Suma końcowa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u="none" strike="noStrike" dirty="0">
                          <a:effectLst/>
                        </a:rPr>
                        <a:t>164 282,05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u="none" strike="noStrike" dirty="0">
                          <a:effectLst/>
                        </a:rPr>
                        <a:t>2 550 441,91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3" name="Wykres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2594376"/>
              </p:ext>
            </p:extLst>
          </p:nvPr>
        </p:nvGraphicFramePr>
        <p:xfrm>
          <a:off x="0" y="2193686"/>
          <a:ext cx="5436096" cy="3971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4" name="Obraz 1" descr="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937" y="6274110"/>
            <a:ext cx="1171575" cy="6215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04012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0796" y="608520"/>
            <a:ext cx="3781425" cy="949421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Powiat opatowski</a:t>
            </a: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916" y="809893"/>
            <a:ext cx="789236" cy="93919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387" y="809893"/>
            <a:ext cx="2667896" cy="2089342"/>
          </a:xfrm>
          <a:prstGeom prst="rect">
            <a:avLst/>
          </a:prstGeom>
        </p:spPr>
      </p:pic>
      <p:sp>
        <p:nvSpPr>
          <p:cNvPr id="8" name="CustomShape 3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892521" cy="457026"/>
          </a:xfrm>
          <a:prstGeom prst="rect">
            <a:avLst/>
          </a:prstGeom>
          <a:solidFill>
            <a:srgbClr val="FFFFFF"/>
          </a:solidFill>
          <a:ln w="47520">
            <a:solidFill>
              <a:srgbClr val="FFFFFF"/>
            </a:solidFill>
            <a:round/>
          </a:ln>
        </p:spPr>
        <p:txBody>
          <a:bodyPr/>
          <a:lstStyle/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892127"/>
              </p:ext>
            </p:extLst>
          </p:nvPr>
        </p:nvGraphicFramePr>
        <p:xfrm>
          <a:off x="5508104" y="3226126"/>
          <a:ext cx="2908300" cy="1905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63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19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499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</a:rPr>
                        <a:t>Gmina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</a:rPr>
                        <a:t>dotacje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</a:rPr>
                        <a:t>pożyczki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Baćkowice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 dirty="0">
                          <a:effectLst/>
                        </a:rPr>
                        <a:t>59 058,50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62 752,97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Iwaniska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23 277,50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Lipnik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25 804,00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Opatów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30 715,44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80 325,20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Ożarów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76 707,55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Sadowie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3 556,31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74 801,00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Tarłów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2 910,38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Wojciechowice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20 000,00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462 619,98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Suma końcowa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u="none" strike="noStrike" dirty="0">
                          <a:effectLst/>
                        </a:rPr>
                        <a:t>242 029,68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u="none" strike="noStrike" dirty="0">
                          <a:effectLst/>
                        </a:rPr>
                        <a:t>680 499,15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1" name="Wykres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6322676"/>
              </p:ext>
            </p:extLst>
          </p:nvPr>
        </p:nvGraphicFramePr>
        <p:xfrm>
          <a:off x="179512" y="2063750"/>
          <a:ext cx="5243994" cy="393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2" name="Obraz 1" descr="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937" y="6274110"/>
            <a:ext cx="1171575" cy="6215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18189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672465"/>
            <a:ext cx="3781425" cy="887966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Powiat staszowski</a:t>
            </a: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497" y="857251"/>
            <a:ext cx="848634" cy="97592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546" y="835035"/>
            <a:ext cx="2355934" cy="1996289"/>
          </a:xfrm>
          <a:prstGeom prst="rect">
            <a:avLst/>
          </a:prstGeom>
        </p:spPr>
      </p:pic>
      <p:sp>
        <p:nvSpPr>
          <p:cNvPr id="12" name="CustomShape 3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12968" cy="457026"/>
          </a:xfrm>
          <a:prstGeom prst="rect">
            <a:avLst/>
          </a:prstGeom>
          <a:solidFill>
            <a:srgbClr val="FFFFFF"/>
          </a:solidFill>
          <a:ln w="47520">
            <a:solidFill>
              <a:srgbClr val="FFFFFF"/>
            </a:solidFill>
            <a:round/>
          </a:ln>
        </p:spPr>
        <p:txBody>
          <a:bodyPr/>
          <a:lstStyle/>
          <a:p>
            <a:endParaRPr lang="pl-PL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908775"/>
              </p:ext>
            </p:extLst>
          </p:nvPr>
        </p:nvGraphicFramePr>
        <p:xfrm>
          <a:off x="5665912" y="3321050"/>
          <a:ext cx="2908300" cy="1905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63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19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499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</a:rPr>
                        <a:t>Gmina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</a:rPr>
                        <a:t>dotacje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</a:rPr>
                        <a:t>pożyczki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Staszów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157 003,98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3 048 430,48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Szydłów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39 396,78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95 229,70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Rytwiany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30 403,14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0,00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Połaniec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44 000,00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169 860,00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Osiek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20 000,00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80 401,25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Oleśnica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15 677,28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0,00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Łubnice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43 440,71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87 846,02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Bogoria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43 709,02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0,00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Suma końcowa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u="none" strike="noStrike" dirty="0">
                          <a:effectLst/>
                        </a:rPr>
                        <a:t>393 630,91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u="none" strike="noStrike" dirty="0">
                          <a:effectLst/>
                        </a:rPr>
                        <a:t>3 481 767,45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4" name="Wykres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2877925"/>
              </p:ext>
            </p:extLst>
          </p:nvPr>
        </p:nvGraphicFramePr>
        <p:xfrm>
          <a:off x="73668" y="2042537"/>
          <a:ext cx="5724129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5" name="Obraz 1" descr="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937" y="6274110"/>
            <a:ext cx="1171575" cy="6215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31851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589922"/>
            <a:ext cx="3781425" cy="894861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Powiat buski</a:t>
            </a: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753" y="814599"/>
            <a:ext cx="778494" cy="84077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168" y="814599"/>
            <a:ext cx="2704104" cy="2321023"/>
          </a:xfrm>
          <a:prstGeom prst="rect">
            <a:avLst/>
          </a:prstGeom>
        </p:spPr>
      </p:pic>
      <p:sp>
        <p:nvSpPr>
          <p:cNvPr id="9" name="CustomShape 3"/>
          <p:cNvSpPr>
            <a:spLocks noGrp="1"/>
          </p:cNvSpPr>
          <p:nvPr>
            <p:ph type="ftr" sz="quarter" idx="11"/>
          </p:nvPr>
        </p:nvSpPr>
        <p:spPr>
          <a:xfrm>
            <a:off x="107504" y="6356350"/>
            <a:ext cx="8838303" cy="457026"/>
          </a:xfrm>
          <a:prstGeom prst="rect">
            <a:avLst/>
          </a:prstGeom>
          <a:solidFill>
            <a:srgbClr val="FFFFFF"/>
          </a:solidFill>
          <a:ln w="47520">
            <a:solidFill>
              <a:srgbClr val="FFFFFF"/>
            </a:solidFill>
            <a:round/>
          </a:ln>
        </p:spPr>
        <p:txBody>
          <a:bodyPr/>
          <a:lstStyle/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675534"/>
              </p:ext>
            </p:extLst>
          </p:nvPr>
        </p:nvGraphicFramePr>
        <p:xfrm>
          <a:off x="5724128" y="3343410"/>
          <a:ext cx="2908300" cy="1905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63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19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499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</a:rPr>
                        <a:t>Gmina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</a:rPr>
                        <a:t>dotacje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</a:rPr>
                        <a:t>pożyczki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Busko-Zdrój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211 923,19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1 553 827,07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Gnojno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35 806,20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0,00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Nowy Korczyn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33 625,27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68 210,00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Pacanów 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68 668,22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0,00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Solec-Zdrój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49 994,51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99 500,00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Stopnica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45 794,84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23 275,00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Tuczępy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47 611,81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0,00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Wiślica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37 292,25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44 175,00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Suma kontrolna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u="none" strike="noStrike" dirty="0">
                          <a:effectLst/>
                        </a:rPr>
                        <a:t>530 716,29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u="none" strike="noStrike" dirty="0">
                          <a:effectLst/>
                        </a:rPr>
                        <a:t>1 788 987,07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2" name="Wykres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4842227"/>
              </p:ext>
            </p:extLst>
          </p:nvPr>
        </p:nvGraphicFramePr>
        <p:xfrm>
          <a:off x="107505" y="1846420"/>
          <a:ext cx="5616624" cy="4318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6" name="Obraz 1" descr="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937" y="6274110"/>
            <a:ext cx="1171575" cy="6215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24341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610656"/>
            <a:ext cx="3781425" cy="866622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Powiat pińczowski</a:t>
            </a: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758" y="784288"/>
            <a:ext cx="816004" cy="88944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495" y="813951"/>
            <a:ext cx="2518996" cy="2162138"/>
          </a:xfrm>
          <a:prstGeom prst="rect">
            <a:avLst/>
          </a:prstGeom>
        </p:spPr>
      </p:pic>
      <p:sp>
        <p:nvSpPr>
          <p:cNvPr id="12" name="CustomShape 3"/>
          <p:cNvSpPr>
            <a:spLocks noGrp="1"/>
          </p:cNvSpPr>
          <p:nvPr>
            <p:ph type="ftr" sz="quarter" idx="11"/>
          </p:nvPr>
        </p:nvSpPr>
        <p:spPr>
          <a:xfrm>
            <a:off x="171874" y="6356350"/>
            <a:ext cx="8864622" cy="457026"/>
          </a:xfrm>
          <a:prstGeom prst="rect">
            <a:avLst/>
          </a:prstGeom>
          <a:solidFill>
            <a:srgbClr val="FFFFFF"/>
          </a:solidFill>
          <a:ln w="47520">
            <a:solidFill>
              <a:srgbClr val="FFFFFF"/>
            </a:solidFill>
            <a:round/>
          </a:ln>
        </p:spPr>
        <p:txBody>
          <a:bodyPr/>
          <a:lstStyle/>
          <a:p>
            <a:endParaRPr lang="pl-PL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773375"/>
              </p:ext>
            </p:extLst>
          </p:nvPr>
        </p:nvGraphicFramePr>
        <p:xfrm>
          <a:off x="5936762" y="3867944"/>
          <a:ext cx="2908300" cy="1333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63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19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499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</a:rPr>
                        <a:t>Gmina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</a:rPr>
                        <a:t>dotacje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</a:rPr>
                        <a:t>pożyczki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Działoszyce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0,00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0,00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Kije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17 914,46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19 000,00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Michałów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115 188,17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0,00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Pińczów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104 724,93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3 312 870,90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Złota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24 012,22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0,00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Suma końcowa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u="none" strike="noStrike" dirty="0">
                          <a:effectLst/>
                        </a:rPr>
                        <a:t>261 839,78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u="none" strike="noStrike" dirty="0">
                          <a:effectLst/>
                        </a:rPr>
                        <a:t>3 331 870,90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4" name="Wykres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7163821"/>
              </p:ext>
            </p:extLst>
          </p:nvPr>
        </p:nvGraphicFramePr>
        <p:xfrm>
          <a:off x="171874" y="2008602"/>
          <a:ext cx="593676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5" name="Obraz 1" descr="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937" y="6274110"/>
            <a:ext cx="1171575" cy="6215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198596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558560"/>
            <a:ext cx="3781425" cy="926224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Powiat jędrzejowski</a:t>
            </a: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146" y="828040"/>
            <a:ext cx="821545" cy="94477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415" y="789630"/>
            <a:ext cx="2290919" cy="1966372"/>
          </a:xfrm>
          <a:prstGeom prst="rect">
            <a:avLst/>
          </a:prstGeom>
        </p:spPr>
      </p:pic>
      <p:sp>
        <p:nvSpPr>
          <p:cNvPr id="8" name="CustomShape 3"/>
          <p:cNvSpPr>
            <a:spLocks noGrp="1"/>
          </p:cNvSpPr>
          <p:nvPr>
            <p:ph type="ftr" sz="quarter" idx="11"/>
          </p:nvPr>
        </p:nvSpPr>
        <p:spPr>
          <a:xfrm>
            <a:off x="107504" y="6356350"/>
            <a:ext cx="8835058" cy="457026"/>
          </a:xfrm>
          <a:prstGeom prst="rect">
            <a:avLst/>
          </a:prstGeom>
          <a:solidFill>
            <a:srgbClr val="FFFFFF"/>
          </a:solidFill>
          <a:ln w="47520">
            <a:solidFill>
              <a:srgbClr val="FFFFFF"/>
            </a:solidFill>
            <a:round/>
          </a:ln>
        </p:spPr>
        <p:txBody>
          <a:bodyPr/>
          <a:lstStyle/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122254"/>
              </p:ext>
            </p:extLst>
          </p:nvPr>
        </p:nvGraphicFramePr>
        <p:xfrm>
          <a:off x="5724128" y="3105944"/>
          <a:ext cx="2908300" cy="2095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63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19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499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</a:rPr>
                        <a:t>Gmina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</a:rPr>
                        <a:t>dotacje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</a:rPr>
                        <a:t>pożyczki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Imielno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45 745,98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Jędrzejów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 dirty="0">
                          <a:effectLst/>
                        </a:rPr>
                        <a:t>217 045,89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188 008,17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Małogoszcz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62 018,92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73 009,00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Nagłowice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22 463,00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0,00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Oksa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36 724,37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10 070,00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Słupia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63 923,01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309 072,52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Sędziszów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104 496,01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172 805,00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Sobków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62 538,14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37 050,00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Wodzisław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25 292,44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35 140,00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Suma końcowa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u="none" strike="noStrike" dirty="0">
                          <a:effectLst/>
                        </a:rPr>
                        <a:t>640 247,76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u="none" strike="noStrike" dirty="0">
                          <a:effectLst/>
                        </a:rPr>
                        <a:t>825 154,69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2" name="Wykres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8507982"/>
              </p:ext>
            </p:extLst>
          </p:nvPr>
        </p:nvGraphicFramePr>
        <p:xfrm>
          <a:off x="107504" y="2227024"/>
          <a:ext cx="5760639" cy="3938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Obraz 1" descr="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937" y="6274110"/>
            <a:ext cx="1171575" cy="6215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02332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0466" y="602152"/>
            <a:ext cx="4108305" cy="966533"/>
          </a:xfrm>
        </p:spPr>
        <p:txBody>
          <a:bodyPr>
            <a:noAutofit/>
          </a:bodyPr>
          <a:lstStyle/>
          <a:p>
            <a:pPr algn="ctr"/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Powiat włoszczowski</a:t>
            </a: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473" y="710872"/>
            <a:ext cx="786984" cy="85781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206" y="703005"/>
            <a:ext cx="2587706" cy="2221115"/>
          </a:xfrm>
          <a:prstGeom prst="rect">
            <a:avLst/>
          </a:prstGeom>
        </p:spPr>
      </p:pic>
      <p:sp>
        <p:nvSpPr>
          <p:cNvPr id="12" name="CustomShape 3"/>
          <p:cNvSpPr>
            <a:spLocks noGrp="1"/>
          </p:cNvSpPr>
          <p:nvPr>
            <p:ph type="ftr" sz="quarter" idx="11"/>
          </p:nvPr>
        </p:nvSpPr>
        <p:spPr>
          <a:xfrm>
            <a:off x="323528" y="6356350"/>
            <a:ext cx="8628384" cy="457026"/>
          </a:xfrm>
          <a:prstGeom prst="rect">
            <a:avLst/>
          </a:prstGeom>
          <a:solidFill>
            <a:srgbClr val="FFFFFF"/>
          </a:solidFill>
          <a:ln w="47520">
            <a:solidFill>
              <a:srgbClr val="FFFFFF"/>
            </a:solidFill>
            <a:round/>
          </a:ln>
        </p:spPr>
        <p:txBody>
          <a:bodyPr/>
          <a:lstStyle/>
          <a:p>
            <a:endParaRPr lang="pl-PL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97118"/>
              </p:ext>
            </p:extLst>
          </p:nvPr>
        </p:nvGraphicFramePr>
        <p:xfrm>
          <a:off x="6043612" y="3490314"/>
          <a:ext cx="2908300" cy="152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63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19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499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</a:rPr>
                        <a:t>Gmina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</a:rPr>
                        <a:t>dotacje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</a:rPr>
                        <a:t>pożyczki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Kluczewsko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64 314,86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0,00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Krasocin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149 001,90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45 000,00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Moskorzew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16 871,00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0,00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Radków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57 191,86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0,00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Włoszczowa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136 937,11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1 814 697,75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Secemin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 dirty="0">
                          <a:effectLst/>
                        </a:rPr>
                        <a:t> </a:t>
                      </a:r>
                      <a:r>
                        <a:rPr lang="pl-PL" sz="1100" u="none" strike="noStrike" dirty="0" smtClean="0">
                          <a:effectLst/>
                        </a:rPr>
                        <a:t>0,00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 dirty="0">
                          <a:effectLst/>
                        </a:rPr>
                        <a:t> </a:t>
                      </a:r>
                      <a:r>
                        <a:rPr lang="pl-PL" sz="1100" u="none" strike="noStrike" dirty="0" smtClean="0">
                          <a:effectLst/>
                        </a:rPr>
                        <a:t>0,00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Suma końcowa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u="none" strike="noStrike" dirty="0">
                          <a:effectLst/>
                        </a:rPr>
                        <a:t>424 316,73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u="none" strike="noStrike" dirty="0">
                          <a:effectLst/>
                        </a:rPr>
                        <a:t>1 859 697,75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5" name="Obraz 1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937" y="6274110"/>
            <a:ext cx="1171575" cy="6215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Wykres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9839665"/>
              </p:ext>
            </p:extLst>
          </p:nvPr>
        </p:nvGraphicFramePr>
        <p:xfrm>
          <a:off x="103094" y="1775869"/>
          <a:ext cx="5765050" cy="3741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7297634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89099" y="601991"/>
            <a:ext cx="4086957" cy="1073383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Powiat sandomierski</a:t>
            </a: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468" y="839555"/>
            <a:ext cx="846732" cy="99067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641" y="822763"/>
            <a:ext cx="2141603" cy="1838210"/>
          </a:xfrm>
          <a:prstGeom prst="rect">
            <a:avLst/>
          </a:prstGeom>
        </p:spPr>
      </p:pic>
      <p:sp>
        <p:nvSpPr>
          <p:cNvPr id="8" name="CustomShape 3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8719740" cy="457026"/>
          </a:xfrm>
          <a:prstGeom prst="rect">
            <a:avLst/>
          </a:prstGeom>
          <a:solidFill>
            <a:srgbClr val="FFFFFF"/>
          </a:solidFill>
          <a:ln w="47520">
            <a:solidFill>
              <a:srgbClr val="FFFFFF"/>
            </a:solidFill>
            <a:round/>
          </a:ln>
        </p:spPr>
        <p:txBody>
          <a:bodyPr/>
          <a:lstStyle/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895525"/>
              </p:ext>
            </p:extLst>
          </p:nvPr>
        </p:nvGraphicFramePr>
        <p:xfrm>
          <a:off x="5868144" y="3224225"/>
          <a:ext cx="2908300" cy="2095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63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19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499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</a:rPr>
                        <a:t>Gmina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</a:rPr>
                        <a:t>dotacje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</a:rPr>
                        <a:t>pożyczki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Dwikozy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52 623,00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67 633,29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Klimontów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48 788,54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0,00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Koprzywnica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61 938,76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82 367,67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Łoniów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138 748,00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251 152,40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Obrazów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20 366,74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0,00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Samborzec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52 210,22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39 223,81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Sandomierz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68 929,00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1 098 088,78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Wilczyce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41 371,90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0,00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Zawichost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28 263,99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0,00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Suma końcowa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u="none" strike="noStrike" dirty="0">
                          <a:effectLst/>
                        </a:rPr>
                        <a:t>513 240,15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u="none" strike="noStrike" dirty="0">
                          <a:effectLst/>
                        </a:rPr>
                        <a:t>1 538 465,95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2" name="Wykres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9439145"/>
              </p:ext>
            </p:extLst>
          </p:nvPr>
        </p:nvGraphicFramePr>
        <p:xfrm>
          <a:off x="35497" y="2193687"/>
          <a:ext cx="5688631" cy="3971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5" name="Obraz 1" descr="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937" y="6274110"/>
            <a:ext cx="1171575" cy="6215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15738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756720" y="764704"/>
            <a:ext cx="7488832" cy="728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0">
              <a:lnSpc>
                <a:spcPct val="107000"/>
              </a:lnSpc>
              <a:spcAft>
                <a:spcPts val="0"/>
              </a:spcAft>
            </a:pPr>
            <a:r>
              <a:rPr lang="pl-PL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2017 r. złożonych zostało 1418 wniosków o dofinansowanie ocenionych w ramach następujących dziedzin  dofinansowania </a:t>
            </a:r>
          </a:p>
        </p:txBody>
      </p:sp>
      <p:sp>
        <p:nvSpPr>
          <p:cNvPr id="4" name="CustomShape 3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457026"/>
          </a:xfrm>
          <a:prstGeom prst="rect">
            <a:avLst/>
          </a:prstGeom>
          <a:solidFill>
            <a:srgbClr val="FFFFFF"/>
          </a:solidFill>
          <a:ln w="47520">
            <a:solidFill>
              <a:srgbClr val="FFFFFF"/>
            </a:solidFill>
            <a:round/>
          </a:ln>
        </p:spPr>
        <p:txBody>
          <a:bodyPr/>
          <a:lstStyle/>
          <a:p>
            <a:endParaRPr lang="pl-PL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670674"/>
              </p:ext>
            </p:extLst>
          </p:nvPr>
        </p:nvGraphicFramePr>
        <p:xfrm>
          <a:off x="756720" y="1548860"/>
          <a:ext cx="7488834" cy="46628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167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596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596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763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763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6439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Dziedzina finansowania 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6110" algn="l"/>
                        </a:tabLs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wniosków rozpatrywanych przez Fundusz </a:t>
                      </a: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2017 r. wg wnioskowanej formy dofinansowania  (szt.)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439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Ogółem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Pożyczka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Dotacja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Przekazanie środków finansowych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29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Ochrona i zrównoważone gospodarowanie zasobami wodnymi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80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Racjonalne gospodarowanie odpadami </a:t>
                      </a: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pl-PL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ochrona powierzchni ziemi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29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Ochrona atmosfery oraz ochrona przed </a:t>
                      </a: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hałasem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1075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788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80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Ochrona różnorodności biologicznej </a:t>
                      </a: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pl-PL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funkcji ekosystemów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29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Inne działania ochrony środowiska. Edukacja ekologiczna.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29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Inne działania ochrony środowiska. Przedsięwzięcia międzydziedzinowe  i inne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4954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Razem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1 418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319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1 092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" name="Obraz 1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6237312"/>
            <a:ext cx="1240941" cy="658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786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82379" y="625526"/>
            <a:ext cx="3781425" cy="859257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Powiat kazimierski</a:t>
            </a: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560" y="827401"/>
            <a:ext cx="859468" cy="94541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344" y="827401"/>
            <a:ext cx="2124377" cy="1823424"/>
          </a:xfrm>
          <a:prstGeom prst="rect">
            <a:avLst/>
          </a:prstGeom>
        </p:spPr>
      </p:pic>
      <p:sp>
        <p:nvSpPr>
          <p:cNvPr id="8" name="CustomShape 3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8609201" cy="457026"/>
          </a:xfrm>
          <a:prstGeom prst="rect">
            <a:avLst/>
          </a:prstGeom>
          <a:solidFill>
            <a:srgbClr val="FFFFFF"/>
          </a:solidFill>
          <a:ln w="47520">
            <a:solidFill>
              <a:srgbClr val="FFFFFF"/>
            </a:solidFill>
            <a:round/>
          </a:ln>
        </p:spPr>
        <p:txBody>
          <a:bodyPr/>
          <a:lstStyle/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449667"/>
              </p:ext>
            </p:extLst>
          </p:nvPr>
        </p:nvGraphicFramePr>
        <p:xfrm>
          <a:off x="5952421" y="3452854"/>
          <a:ext cx="2908300" cy="1333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63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19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499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</a:rPr>
                        <a:t>Gminy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</a:rPr>
                        <a:t>dotacje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</a:rPr>
                        <a:t>pożyczki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Bejsce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 dirty="0">
                          <a:effectLst/>
                        </a:rPr>
                        <a:t>23 750,00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0,00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Czarnocin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26 225,00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0,00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Kazimierza Wielka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24 162,25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89 480,29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Opatowiec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27 768,95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0,00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Skalbmierz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3 169,60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0,00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Suma końcowa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u="none" strike="noStrike" dirty="0">
                          <a:effectLst/>
                        </a:rPr>
                        <a:t>105 075,80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u="none" strike="noStrike" dirty="0">
                          <a:effectLst/>
                        </a:rPr>
                        <a:t>89 480,29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0" name="Wykres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6533081"/>
              </p:ext>
            </p:extLst>
          </p:nvPr>
        </p:nvGraphicFramePr>
        <p:xfrm>
          <a:off x="251520" y="1988840"/>
          <a:ext cx="5106812" cy="4011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2" name="Obraz 1" descr="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937" y="6274110"/>
            <a:ext cx="1171575" cy="6215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76655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3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871892" cy="457026"/>
          </a:xfrm>
          <a:prstGeom prst="rect">
            <a:avLst/>
          </a:prstGeom>
          <a:solidFill>
            <a:srgbClr val="FFFFFF"/>
          </a:solidFill>
          <a:ln w="47520">
            <a:solidFill>
              <a:srgbClr val="FFFFFF"/>
            </a:solidFill>
            <a:round/>
          </a:ln>
        </p:spPr>
        <p:txBody>
          <a:bodyPr/>
          <a:lstStyle/>
          <a:p>
            <a:endParaRPr lang="pl-PL" dirty="0"/>
          </a:p>
        </p:txBody>
      </p:sp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6564938"/>
              </p:ext>
            </p:extLst>
          </p:nvPr>
        </p:nvGraphicFramePr>
        <p:xfrm>
          <a:off x="179512" y="1268760"/>
          <a:ext cx="640871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734" y="565091"/>
            <a:ext cx="2823220" cy="2420987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698" y="3646296"/>
            <a:ext cx="2088232" cy="2422349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1115616" y="565091"/>
            <a:ext cx="49866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Województwo świętokrzyskie – powiaty  </a:t>
            </a:r>
            <a:endParaRPr lang="pl-PL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Obraz 1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937" y="6274110"/>
            <a:ext cx="1171575" cy="6215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091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755576" y="1124744"/>
            <a:ext cx="7776864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0">
              <a:lnSpc>
                <a:spcPct val="107000"/>
              </a:lnSpc>
              <a:spcAft>
                <a:spcPts val="0"/>
              </a:spcAft>
            </a:pPr>
            <a:endParaRPr lang="pl-PL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lvl="0">
              <a:lnSpc>
                <a:spcPct val="107000"/>
              </a:lnSpc>
              <a:spcAft>
                <a:spcPts val="0"/>
              </a:spcAft>
            </a:pPr>
            <a:endParaRPr lang="pl-PL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lvl="0">
              <a:lnSpc>
                <a:spcPct val="107000"/>
              </a:lnSpc>
              <a:spcAft>
                <a:spcPts val="0"/>
              </a:spcAft>
            </a:pPr>
            <a:endParaRPr lang="pl-PL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lvl="0">
              <a:lnSpc>
                <a:spcPct val="107000"/>
              </a:lnSpc>
              <a:spcAft>
                <a:spcPts val="0"/>
              </a:spcAft>
            </a:pPr>
            <a:endParaRPr lang="pl-PL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93565" cy="50601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70533" cy="621846"/>
          </a:xfrm>
          <a:prstGeom prst="rect">
            <a:avLst/>
          </a:prstGeom>
        </p:spPr>
      </p:pic>
      <p:sp>
        <p:nvSpPr>
          <p:cNvPr id="4" name="CustomShape 3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8784976" cy="457026"/>
          </a:xfrm>
          <a:prstGeom prst="rect">
            <a:avLst/>
          </a:prstGeom>
          <a:solidFill>
            <a:srgbClr val="FFFFFF"/>
          </a:solidFill>
          <a:ln w="47520">
            <a:solidFill>
              <a:srgbClr val="FFFFFF"/>
            </a:solidFill>
            <a:round/>
          </a:ln>
        </p:spPr>
        <p:txBody>
          <a:bodyPr/>
          <a:lstStyle/>
          <a:p>
            <a:endParaRPr lang="pl-PL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819355"/>
              </p:ext>
            </p:extLst>
          </p:nvPr>
        </p:nvGraphicFramePr>
        <p:xfrm>
          <a:off x="251520" y="910676"/>
          <a:ext cx="8784976" cy="51106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19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976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53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2810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Kwota dofinansowania </a:t>
                      </a:r>
                      <a:r>
                        <a:rPr lang="pl-PL" sz="11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pl-PL" sz="11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1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 </a:t>
                      </a:r>
                      <a:r>
                        <a:rPr lang="pl-PL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WFOŚiGW </a:t>
                      </a:r>
                      <a:endParaRPr lang="pl-PL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600"/>
                        </a:spcAft>
                      </a:pPr>
                      <a:r>
                        <a:rPr lang="pl-PL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Nazwa zadania</a:t>
                      </a:r>
                      <a:endParaRPr lang="pl-PL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Gmina</a:t>
                      </a:r>
                      <a:endParaRPr lang="pl-PL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4001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21 571 231,01</a:t>
                      </a:r>
                      <a:endParaRPr lang="pl-PL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ctr"/>
                </a:tc>
                <a:tc>
                  <a:txBody>
                    <a:bodyPr/>
                    <a:lstStyle/>
                    <a:p>
                      <a:pPr marL="216000" lvl="1" algn="l" fontAlgn="b">
                        <a:spcAft>
                          <a:spcPts val="600"/>
                        </a:spcAft>
                      </a:pPr>
                      <a:r>
                        <a:rPr lang="pl-PL" sz="900" u="none" strike="noStrike" kern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Uporządkowanie gospodarki wodno-ściekowej w aglomeracji Bodzentyn</a:t>
                      </a:r>
                      <a:endParaRPr lang="pl-PL" sz="900" b="1" i="0" u="none" strike="noStrike" kern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ctr"/>
                </a:tc>
                <a:tc>
                  <a:txBody>
                    <a:bodyPr/>
                    <a:lstStyle/>
                    <a:p>
                      <a:pPr marL="92075" lvl="1" indent="0" algn="l" fontAlgn="b"/>
                      <a:r>
                        <a:rPr lang="pl-PL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Bodzentyn</a:t>
                      </a:r>
                      <a:endParaRPr lang="pl-PL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2931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8 476 666,65</a:t>
                      </a:r>
                      <a:endParaRPr lang="pl-PL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ctr"/>
                </a:tc>
                <a:tc>
                  <a:txBody>
                    <a:bodyPr/>
                    <a:lstStyle/>
                    <a:p>
                      <a:pPr marL="216000" lvl="1" algn="l" fontAlgn="b">
                        <a:spcAft>
                          <a:spcPts val="600"/>
                        </a:spcAft>
                      </a:pPr>
                      <a:r>
                        <a:rPr lang="pl-PL" sz="900" u="none" strike="noStrike" kern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Uporządkowanie gospodarki wodno-ściekowej w aglomeracji Bodzentyn, przyłącza dla mieszkańców</a:t>
                      </a:r>
                      <a:endParaRPr lang="pl-PL" sz="900" b="1" i="0" u="none" strike="noStrike" kern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ctr"/>
                </a:tc>
                <a:tc>
                  <a:txBody>
                    <a:bodyPr/>
                    <a:lstStyle/>
                    <a:p>
                      <a:pPr marL="92075" lvl="1" indent="0" algn="l" fontAlgn="b"/>
                      <a:r>
                        <a:rPr lang="pl-PL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Bodzentyn</a:t>
                      </a:r>
                      <a:endParaRPr lang="pl-PL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4001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4 875 040,00</a:t>
                      </a:r>
                      <a:endParaRPr lang="pl-PL" sz="9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ctr"/>
                </a:tc>
                <a:tc>
                  <a:txBody>
                    <a:bodyPr/>
                    <a:lstStyle/>
                    <a:p>
                      <a:pPr marL="216000" lvl="1" algn="l" fontAlgn="b">
                        <a:spcAft>
                          <a:spcPts val="600"/>
                        </a:spcAft>
                      </a:pPr>
                      <a:r>
                        <a:rPr lang="pl-PL" sz="900" u="none" strike="noStrike" kern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Budowa kanalizacji sanitarnej w miejscowości Łomno</a:t>
                      </a:r>
                      <a:endParaRPr lang="pl-PL" sz="900" b="1" i="0" u="none" strike="noStrike" kern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ctr"/>
                </a:tc>
                <a:tc>
                  <a:txBody>
                    <a:bodyPr/>
                    <a:lstStyle/>
                    <a:p>
                      <a:pPr marL="92075" lvl="1" indent="0" algn="l" fontAlgn="b"/>
                      <a:r>
                        <a:rPr lang="pl-PL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Pińczów</a:t>
                      </a:r>
                      <a:endParaRPr lang="pl-PL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0555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4 196 150,00</a:t>
                      </a:r>
                      <a:endParaRPr lang="pl-PL" sz="9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ctr"/>
                </a:tc>
                <a:tc>
                  <a:txBody>
                    <a:bodyPr/>
                    <a:lstStyle/>
                    <a:p>
                      <a:pPr marL="216000" lvl="1" algn="l" fontAlgn="b">
                        <a:spcAft>
                          <a:spcPts val="600"/>
                        </a:spcAft>
                      </a:pPr>
                      <a:r>
                        <a:rPr lang="pl-PL" sz="900" u="none" strike="noStrike" kern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Przebudowa oraz budowa sieci ciepłowniczej 2xDn600 od przepompowni przy ul. Warszawskiej 108 do komory K-2 przy </a:t>
                      </a:r>
                      <a:r>
                        <a:rPr lang="pl-PL" sz="900" u="none" strike="noStrike" kern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pl-PL" sz="900" u="none" strike="noStrike" kern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900" u="none" strike="noStrike" kern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</a:t>
                      </a:r>
                      <a:r>
                        <a:rPr lang="pl-PL" sz="900" u="none" strike="noStrike" kern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Bp. Jaworskiego - zadanie 2 i zadanie 3</a:t>
                      </a:r>
                      <a:endParaRPr lang="pl-PL" sz="900" b="1" i="0" u="none" strike="noStrike" kern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ctr"/>
                </a:tc>
                <a:tc>
                  <a:txBody>
                    <a:bodyPr/>
                    <a:lstStyle/>
                    <a:p>
                      <a:pPr marL="92075" lvl="1" indent="0" algn="l" fontAlgn="b"/>
                      <a:r>
                        <a:rPr lang="pl-PL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Kielce</a:t>
                      </a:r>
                      <a:endParaRPr lang="pl-PL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2605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3 069 450,00</a:t>
                      </a:r>
                      <a:endParaRPr lang="pl-PL" sz="9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ctr"/>
                </a:tc>
                <a:tc>
                  <a:txBody>
                    <a:bodyPr/>
                    <a:lstStyle/>
                    <a:p>
                      <a:pPr marL="216000" lvl="1" algn="l" fontAlgn="b">
                        <a:spcAft>
                          <a:spcPts val="600"/>
                        </a:spcAft>
                      </a:pPr>
                      <a:r>
                        <a:rPr lang="pl-PL" sz="900" u="none" strike="noStrike" kern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Modernizacja kotła WR5 na WR8 w Ciepłowni C02 ul. Ostrowiecka 3 w Starachowicach</a:t>
                      </a:r>
                      <a:endParaRPr lang="pl-PL" sz="900" b="1" i="0" u="none" strike="noStrike" kern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ctr"/>
                </a:tc>
                <a:tc>
                  <a:txBody>
                    <a:bodyPr/>
                    <a:lstStyle/>
                    <a:p>
                      <a:pPr marL="92075" lvl="1" indent="0" algn="l" fontAlgn="b"/>
                      <a:r>
                        <a:rPr lang="pl-PL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Starachowice</a:t>
                      </a:r>
                      <a:endParaRPr lang="pl-PL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2605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3 038 000,00</a:t>
                      </a:r>
                      <a:endParaRPr lang="pl-PL" sz="9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ctr"/>
                </a:tc>
                <a:tc>
                  <a:txBody>
                    <a:bodyPr/>
                    <a:lstStyle/>
                    <a:p>
                      <a:pPr marL="216000" lvl="1" algn="l" fontAlgn="b">
                        <a:spcAft>
                          <a:spcPts val="600"/>
                        </a:spcAft>
                      </a:pPr>
                      <a:r>
                        <a:rPr lang="pl-PL" sz="900" u="none" strike="noStrike" kern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Modernizacja centralnego źródła ciepła wraz z rozbudową sieci ciepłowniczej w Pińczowie - etap II</a:t>
                      </a:r>
                      <a:endParaRPr lang="pl-PL" sz="900" b="1" i="0" u="none" strike="noStrike" kern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ctr"/>
                </a:tc>
                <a:tc>
                  <a:txBody>
                    <a:bodyPr/>
                    <a:lstStyle/>
                    <a:p>
                      <a:pPr marL="92075" lvl="1" indent="0" algn="l" fontAlgn="b"/>
                      <a:r>
                        <a:rPr lang="pl-PL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Pińczów</a:t>
                      </a:r>
                      <a:endParaRPr lang="pl-PL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3255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2 850 000,00</a:t>
                      </a:r>
                      <a:endParaRPr lang="pl-PL" sz="9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ctr"/>
                </a:tc>
                <a:tc>
                  <a:txBody>
                    <a:bodyPr/>
                    <a:lstStyle/>
                    <a:p>
                      <a:pPr marL="216000" lvl="1" algn="l" fontAlgn="b">
                        <a:spcAft>
                          <a:spcPts val="600"/>
                        </a:spcAft>
                      </a:pPr>
                      <a:r>
                        <a:rPr lang="pl-PL" sz="900" u="none" strike="noStrike" kern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Przebudowa kotła WR 10 na kocioł WR 8 w technologii ścian szczelnych o wysokiej sprawności cieplnej wraz z układem automatyki i instalacją odpylania spalin w Elektrociepłowni przy ul. Mariana Langiewicza 14 w Staszowie</a:t>
                      </a:r>
                      <a:endParaRPr lang="pl-PL" sz="900" b="1" i="0" u="none" strike="noStrike" kern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ctr"/>
                </a:tc>
                <a:tc>
                  <a:txBody>
                    <a:bodyPr/>
                    <a:lstStyle/>
                    <a:p>
                      <a:pPr marL="92075" lvl="1" indent="0" algn="l" fontAlgn="b"/>
                      <a:r>
                        <a:rPr lang="pl-PL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Staszów</a:t>
                      </a:r>
                      <a:endParaRPr lang="pl-PL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34001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2 150 118,00</a:t>
                      </a:r>
                      <a:endParaRPr lang="pl-PL" sz="9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ctr"/>
                </a:tc>
                <a:tc>
                  <a:txBody>
                    <a:bodyPr/>
                    <a:lstStyle/>
                    <a:p>
                      <a:pPr marL="216000" lvl="1" algn="l" fontAlgn="b">
                        <a:spcAft>
                          <a:spcPts val="600"/>
                        </a:spcAft>
                      </a:pPr>
                      <a:r>
                        <a:rPr lang="pl-PL" sz="900" u="none" strike="noStrike" kern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Termomodernizacja budynku Nidy w Kielcach, ul. Wesoła 51 - Etap I</a:t>
                      </a:r>
                      <a:endParaRPr lang="pl-PL" sz="900" b="1" i="0" u="none" strike="noStrike" kern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ctr"/>
                </a:tc>
                <a:tc>
                  <a:txBody>
                    <a:bodyPr/>
                    <a:lstStyle/>
                    <a:p>
                      <a:pPr marL="92075" lvl="1" indent="0" algn="l" fontAlgn="b"/>
                      <a:r>
                        <a:rPr lang="pl-PL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Kielce</a:t>
                      </a:r>
                      <a:endParaRPr lang="pl-PL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1 700 000,00</a:t>
                      </a:r>
                      <a:endParaRPr lang="pl-PL" sz="9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ctr"/>
                </a:tc>
                <a:tc>
                  <a:txBody>
                    <a:bodyPr/>
                    <a:lstStyle/>
                    <a:p>
                      <a:pPr marL="216000" lvl="1" algn="l" fontAlgn="b">
                        <a:spcAft>
                          <a:spcPts val="600"/>
                        </a:spcAft>
                      </a:pPr>
                      <a:r>
                        <a:rPr lang="pl-PL" sz="900" u="none" strike="noStrike" kern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Termomodernizacja wielorodzinnych budynków należących do zasobów Świętokrzyskiej Spółdzielni Mieszkaniowej w Kielcach</a:t>
                      </a:r>
                      <a:endParaRPr lang="pl-PL" sz="900" b="1" i="0" u="none" strike="noStrike" kern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ctr"/>
                </a:tc>
                <a:tc>
                  <a:txBody>
                    <a:bodyPr/>
                    <a:lstStyle/>
                    <a:p>
                      <a:pPr marL="92075" lvl="1" indent="0" algn="l" fontAlgn="b"/>
                      <a:r>
                        <a:rPr lang="pl-PL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Kielce</a:t>
                      </a:r>
                      <a:endParaRPr lang="pl-PL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85811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1 303 346,02</a:t>
                      </a:r>
                      <a:endParaRPr lang="pl-PL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ctr"/>
                </a:tc>
                <a:tc>
                  <a:txBody>
                    <a:bodyPr/>
                    <a:lstStyle/>
                    <a:p>
                      <a:pPr marL="216000" lvl="1" algn="l" fontAlgn="b">
                        <a:spcAft>
                          <a:spcPts val="600"/>
                        </a:spcAft>
                      </a:pPr>
                      <a:r>
                        <a:rPr lang="pl-PL" sz="900" u="none" strike="noStrike" kern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Kompleksowa modernizacja energetyczna budynku przeznaczonego na działalność hotelową</a:t>
                      </a:r>
                      <a:endParaRPr lang="pl-PL" sz="900" b="1" i="0" u="none" strike="noStrike" kern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ctr"/>
                </a:tc>
                <a:tc>
                  <a:txBody>
                    <a:bodyPr/>
                    <a:lstStyle/>
                    <a:p>
                      <a:pPr marL="92075" lvl="1" indent="0" algn="l" fontAlgn="b"/>
                      <a:r>
                        <a:rPr lang="pl-PL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Kielce</a:t>
                      </a:r>
                      <a:endParaRPr lang="pl-PL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62605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1 235 000,00</a:t>
                      </a:r>
                      <a:endParaRPr lang="pl-PL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ctr"/>
                </a:tc>
                <a:tc>
                  <a:txBody>
                    <a:bodyPr/>
                    <a:lstStyle/>
                    <a:p>
                      <a:pPr marL="216000" lvl="1" algn="l" fontAlgn="b">
                        <a:spcAft>
                          <a:spcPts val="600"/>
                        </a:spcAft>
                      </a:pPr>
                      <a:r>
                        <a:rPr lang="pl-PL" sz="900" u="none" strike="noStrike" kern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Zakup samochodu ciężarowego z zabudową do czyszczenia kanalizacji dla Przedsiębiorstwa Wodociągów i Kanalizacji </a:t>
                      </a:r>
                      <a:r>
                        <a:rPr lang="pl-PL" sz="900" u="none" strike="noStrike" kern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pl-PL" sz="900" u="none" strike="noStrike" kern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900" u="none" strike="noStrike" kern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r>
                        <a:rPr lang="pl-PL" sz="900" u="none" strike="noStrike" kern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z o. o. w Starachowicach</a:t>
                      </a:r>
                      <a:endParaRPr lang="pl-PL" sz="900" b="1" i="0" u="none" strike="noStrike" kern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ctr"/>
                </a:tc>
                <a:tc>
                  <a:txBody>
                    <a:bodyPr/>
                    <a:lstStyle/>
                    <a:p>
                      <a:pPr marL="92075" lvl="1" indent="0" algn="l" fontAlgn="b"/>
                      <a:r>
                        <a:rPr lang="pl-PL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Starachowice</a:t>
                      </a:r>
                      <a:endParaRPr lang="pl-PL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53255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1 171 350,00</a:t>
                      </a:r>
                      <a:endParaRPr lang="pl-PL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ctr"/>
                </a:tc>
                <a:tc>
                  <a:txBody>
                    <a:bodyPr/>
                    <a:lstStyle/>
                    <a:p>
                      <a:pPr marL="216000" lvl="1" algn="l" fontAlgn="b">
                        <a:spcAft>
                          <a:spcPts val="600"/>
                        </a:spcAft>
                      </a:pPr>
                      <a:r>
                        <a:rPr lang="pl-PL" sz="900" u="none" strike="noStrike" kern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Montaż instalacji fotowoltaicznej na dachach budynków firmy Marian Kopała - Zakład Wyrobów Metalowych "Metal-Kop", zlokalizowanych w Młynach 180, w gminie Busko-Zdrój, w powiecie buskim</a:t>
                      </a:r>
                      <a:endParaRPr lang="pl-PL" sz="900" b="1" i="0" u="none" strike="noStrike" kern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ctr"/>
                </a:tc>
                <a:tc>
                  <a:txBody>
                    <a:bodyPr/>
                    <a:lstStyle/>
                    <a:p>
                      <a:pPr marL="92075" lvl="1" indent="0" algn="l" fontAlgn="b"/>
                      <a:r>
                        <a:rPr lang="pl-PL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Busko-Zdrój</a:t>
                      </a:r>
                      <a:endParaRPr lang="pl-PL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88877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1 069 423,65</a:t>
                      </a:r>
                      <a:endParaRPr lang="pl-PL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ctr"/>
                </a:tc>
                <a:tc>
                  <a:txBody>
                    <a:bodyPr/>
                    <a:lstStyle/>
                    <a:p>
                      <a:pPr marL="216000" lvl="1" algn="l" fontAlgn="b">
                        <a:spcAft>
                          <a:spcPts val="600"/>
                        </a:spcAft>
                      </a:pPr>
                      <a:r>
                        <a:rPr lang="pl-PL" sz="900" u="none" strike="noStrike" kern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Budowa sieci wodociągowej w miejscowości Gościencin i Jeżowice, gmina Włoszczowa</a:t>
                      </a:r>
                      <a:endParaRPr lang="pl-PL" sz="900" b="1" i="0" u="none" strike="noStrike" kern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ctr"/>
                </a:tc>
                <a:tc>
                  <a:txBody>
                    <a:bodyPr/>
                    <a:lstStyle/>
                    <a:p>
                      <a:pPr marL="92075" lvl="1" indent="0" algn="l" fontAlgn="b"/>
                      <a:r>
                        <a:rPr lang="pl-PL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Włoszczowa</a:t>
                      </a:r>
                      <a:endParaRPr lang="pl-PL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8" name="Obraz 1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937" y="6274110"/>
            <a:ext cx="1171575" cy="6215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585266" y="494735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Największe zadania współfinansowane przez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WFOŚiGW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Kielcach w roku 2017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852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46575"/>
            <a:ext cx="8280920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9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31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pl-PL" sz="16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pl-PL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2017 r. Wojewódzki Funduszu Ochrony Środowiska i Gospodarki Wodnej w Kielcach </a:t>
            </a:r>
            <a:br>
              <a:rPr lang="pl-PL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ogłosił </a:t>
            </a:r>
            <a:r>
              <a:rPr lang="pl-PL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nabór wniosków </a:t>
            </a:r>
            <a:r>
              <a:rPr lang="pl-PL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ramach </a:t>
            </a:r>
            <a:r>
              <a:rPr lang="pl-PL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programu:</a:t>
            </a:r>
          </a:p>
          <a:p>
            <a:pPr marL="0" indent="0" algn="ctr">
              <a:buNone/>
            </a:pPr>
            <a:r>
              <a:rPr lang="pl-PL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pl-PL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ZORZA" - Czyste powietrze nad </a:t>
            </a:r>
            <a:r>
              <a:rPr lang="pl-PL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Świętokrzyskim </a:t>
            </a:r>
            <a:r>
              <a:rPr lang="pl-PL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Program dla osób </a:t>
            </a:r>
            <a:r>
              <a:rPr lang="pl-PL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fizycznych</a:t>
            </a:r>
            <a:endParaRPr lang="pl-PL" sz="3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stomShape 3"/>
          <p:cNvSpPr/>
          <p:nvPr/>
        </p:nvSpPr>
        <p:spPr>
          <a:xfrm>
            <a:off x="323527" y="6262061"/>
            <a:ext cx="8640961" cy="479307"/>
          </a:xfrm>
          <a:prstGeom prst="rect">
            <a:avLst/>
          </a:prstGeom>
          <a:solidFill>
            <a:srgbClr val="FFFFFF"/>
          </a:solidFill>
          <a:ln w="47520">
            <a:solidFill>
              <a:srgbClr val="FFFFFF"/>
            </a:solidFill>
            <a:round/>
          </a:ln>
        </p:spPr>
      </p:sp>
      <p:pic>
        <p:nvPicPr>
          <p:cNvPr id="8" name="Obraz 1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375" y="6190961"/>
            <a:ext cx="1171575" cy="6215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71937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90772"/>
            <a:ext cx="7848872" cy="1338028"/>
          </a:xfrm>
        </p:spPr>
        <p:txBody>
          <a:bodyPr>
            <a:noAutofit/>
          </a:bodyPr>
          <a:lstStyle/>
          <a:p>
            <a:r>
              <a:rPr lang="pl-PL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został skierowany do mieszkańców województwa </a:t>
            </a:r>
            <a:r>
              <a:rPr lang="pl-PL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świętokrzyskiego w wyniku, którego zostało zamontowanych ponad 660 kotłów wyższej sprawności.</a:t>
            </a:r>
            <a:endParaRPr lang="pl-PL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633745" y="1628800"/>
            <a:ext cx="6465802" cy="1224136"/>
          </a:xfrm>
        </p:spPr>
        <p:txBody>
          <a:bodyPr>
            <a:normAutofit fontScale="62500" lnSpcReduction="20000"/>
          </a:bodyPr>
          <a:lstStyle/>
          <a:p>
            <a:pPr marL="0" indent="0" algn="ctr"/>
            <a:r>
              <a:rPr lang="pl-PL" sz="2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Został osiągnięty  efekt ekologiczny w postaci redukcji emisji zanieczyszczeń </a:t>
            </a:r>
            <a:r>
              <a:rPr lang="pl-PL" sz="29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l-PL" sz="2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powietrza w </a:t>
            </a:r>
            <a:r>
              <a:rPr lang="pl-PL" sz="29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wysokości:</a:t>
            </a:r>
            <a:endParaRPr lang="pl-PL" sz="29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/>
            <a:endParaRPr lang="pl-PL" dirty="0">
              <a:solidFill>
                <a:srgbClr val="000000"/>
              </a:solidFill>
            </a:endParaRPr>
          </a:p>
          <a:p>
            <a:pPr algn="ctr"/>
            <a:r>
              <a:rPr lang="pl-PL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dla pyłów PM 2,5 i PM 10 -  </a:t>
            </a:r>
            <a:r>
              <a:rPr lang="pl-PL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14,38 ton/rok, </a:t>
            </a:r>
            <a:endParaRPr lang="pl-PL" sz="2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2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dla </a:t>
            </a:r>
            <a:r>
              <a:rPr lang="pl-PL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pl-PL" sz="2600" b="1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pl-PL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2 047,95 ton/rok.</a:t>
            </a:r>
            <a:r>
              <a:rPr lang="pl-PL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67" y="1651502"/>
            <a:ext cx="2560117" cy="423432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441" y="2966828"/>
            <a:ext cx="2593106" cy="3317650"/>
          </a:xfrm>
          <a:prstGeom prst="rect">
            <a:avLst/>
          </a:prstGeom>
        </p:spPr>
      </p:pic>
      <p:sp>
        <p:nvSpPr>
          <p:cNvPr id="11" name="CustomShape 3"/>
          <p:cNvSpPr/>
          <p:nvPr/>
        </p:nvSpPr>
        <p:spPr>
          <a:xfrm>
            <a:off x="250666" y="6214480"/>
            <a:ext cx="8875031" cy="643520"/>
          </a:xfrm>
          <a:prstGeom prst="rect">
            <a:avLst/>
          </a:prstGeom>
          <a:solidFill>
            <a:srgbClr val="FFFFFF"/>
          </a:solidFill>
          <a:ln w="47520">
            <a:solidFill>
              <a:srgbClr val="FFFFFF"/>
            </a:solidFill>
            <a:round/>
          </a:ln>
        </p:spPr>
      </p:sp>
      <p:pic>
        <p:nvPicPr>
          <p:cNvPr id="12" name="Obraz 1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937" y="6274110"/>
            <a:ext cx="1171575" cy="6215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207786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844547" y="914708"/>
            <a:ext cx="7776864" cy="1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0">
              <a:lnSpc>
                <a:spcPct val="107000"/>
              </a:lnSpc>
              <a:spcAft>
                <a:spcPts val="0"/>
              </a:spcAft>
            </a:pPr>
            <a:r>
              <a:rPr lang="pl-PL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Planowana </a:t>
            </a:r>
            <a:r>
              <a:rPr lang="pl-PL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jest ściślejsza współpraca z NFOŚiGW oraz BOŚ </a:t>
            </a:r>
            <a:r>
              <a:rPr lang="pl-PL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w </a:t>
            </a:r>
            <a:r>
              <a:rPr lang="pl-PL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celu ułatwienia montażu finansowego, planowania </a:t>
            </a:r>
            <a:r>
              <a:rPr lang="pl-PL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pl-PL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monitorowania realizacji projektów.</a:t>
            </a:r>
          </a:p>
          <a:p>
            <a:pPr marL="447675" lvl="0">
              <a:lnSpc>
                <a:spcPct val="107000"/>
              </a:lnSpc>
              <a:spcAft>
                <a:spcPts val="0"/>
              </a:spcAft>
            </a:pPr>
            <a:endParaRPr lang="pl-PL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lvl="0">
              <a:lnSpc>
                <a:spcPct val="107000"/>
              </a:lnSpc>
              <a:spcAft>
                <a:spcPts val="0"/>
              </a:spcAft>
            </a:pPr>
            <a:endParaRPr lang="pl-PL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lvl="0">
              <a:lnSpc>
                <a:spcPct val="107000"/>
              </a:lnSpc>
              <a:spcAft>
                <a:spcPts val="0"/>
              </a:spcAft>
            </a:pPr>
            <a:endParaRPr lang="pl-PL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ustomShape 3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856984" cy="457026"/>
          </a:xfrm>
          <a:prstGeom prst="rect">
            <a:avLst/>
          </a:prstGeom>
          <a:solidFill>
            <a:srgbClr val="FFFFFF"/>
          </a:solidFill>
          <a:ln w="47520">
            <a:solidFill>
              <a:srgbClr val="FFFFFF"/>
            </a:solidFill>
            <a:round/>
          </a:ln>
        </p:spPr>
        <p:txBody>
          <a:bodyPr/>
          <a:lstStyle/>
          <a:p>
            <a:endParaRPr lang="pl-PL" dirty="0"/>
          </a:p>
        </p:txBody>
      </p:sp>
      <p:sp>
        <p:nvSpPr>
          <p:cNvPr id="2" name="Elipsa 1"/>
          <p:cNvSpPr/>
          <p:nvPr/>
        </p:nvSpPr>
        <p:spPr>
          <a:xfrm>
            <a:off x="2907383" y="2036283"/>
            <a:ext cx="2736304" cy="223224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Elipsa 4"/>
          <p:cNvSpPr/>
          <p:nvPr/>
        </p:nvSpPr>
        <p:spPr>
          <a:xfrm>
            <a:off x="2150858" y="2857197"/>
            <a:ext cx="2736304" cy="22322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3820196" y="2857197"/>
            <a:ext cx="2736304" cy="223224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1327548" y="3613658"/>
            <a:ext cx="2222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Bank Ochrony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Środowiska S.A. 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2736013" y="2012793"/>
            <a:ext cx="32187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Narodowy  Fundusz Ochrony Środowiska i Gospodarki Wodnej w Warszawie 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6891" y="3508033"/>
            <a:ext cx="3182388" cy="1042506"/>
          </a:xfrm>
          <a:prstGeom prst="rect">
            <a:avLst/>
          </a:prstGeom>
        </p:spPr>
      </p:pic>
      <p:pic>
        <p:nvPicPr>
          <p:cNvPr id="13" name="Obraz 1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624" y="6236494"/>
            <a:ext cx="1171575" cy="6215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31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0100" y="692696"/>
            <a:ext cx="7686700" cy="1487098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Dziękuję za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uwagę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pPr algn="ctr"/>
            <a:endParaRPr lang="pl-PL" dirty="0" smtClean="0"/>
          </a:p>
          <a:p>
            <a:pPr algn="l">
              <a:tabLst>
                <a:tab pos="3314700" algn="l"/>
              </a:tabLst>
            </a:pPr>
            <a:r>
              <a:rPr lang="pl-PL" dirty="0" smtClean="0"/>
              <a:t>			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4006280" y="1600200"/>
            <a:ext cx="4680520" cy="4525963"/>
          </a:xfrm>
        </p:spPr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  <a:p>
            <a:pPr marL="0" indent="0" algn="l"/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Wojewódzki Fundusz Ochrony Środowiska </a:t>
            </a:r>
          </a:p>
          <a:p>
            <a:pPr marL="0" indent="0" algn="l"/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Gospodarki wodnej w Kielcach</a:t>
            </a:r>
          </a:p>
          <a:p>
            <a:pPr marL="0" indent="0" algn="l"/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Al. ks. J. Popiełuszki 41</a:t>
            </a:r>
          </a:p>
          <a:p>
            <a:pPr marL="0" indent="0" algn="l"/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25-255 Kielce</a:t>
            </a:r>
          </a:p>
          <a:p>
            <a:pPr marL="0" indent="0" algn="l"/>
            <a:endParaRPr lang="pl-PL" sz="2000" dirty="0" smtClean="0"/>
          </a:p>
          <a:p>
            <a:pPr marL="0" indent="0" algn="l"/>
            <a:endParaRPr lang="pl-PL" sz="1400" dirty="0" smtClean="0"/>
          </a:p>
          <a:p>
            <a:pPr marL="0" indent="0" algn="l"/>
            <a:endParaRPr lang="pl-PL" sz="1400" dirty="0" smtClean="0"/>
          </a:p>
          <a:p>
            <a:pPr marL="0" indent="0" algn="l"/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tel.: 41 33 35 220, fax: 41 366 09 05</a:t>
            </a:r>
          </a:p>
          <a:p>
            <a:pPr marL="0" indent="0" algn="l"/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e-mail: biuro@wfos.com.pl</a:t>
            </a:r>
          </a:p>
          <a:p>
            <a:pPr marL="0" indent="0" algn="l"/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www.wfos.com.pl</a:t>
            </a:r>
          </a:p>
          <a:p>
            <a:pPr marL="0" indent="0" algn="l"/>
            <a:endParaRPr lang="pl-PL" sz="2000" dirty="0"/>
          </a:p>
          <a:p>
            <a:pPr marL="0" indent="0" algn="l"/>
            <a:endParaRPr lang="pl-PL" sz="20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1" y="2708920"/>
            <a:ext cx="3630483" cy="2370744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669846" y="4181207"/>
            <a:ext cx="3123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stomShape 3"/>
          <p:cNvSpPr/>
          <p:nvPr/>
        </p:nvSpPr>
        <p:spPr>
          <a:xfrm>
            <a:off x="152940" y="6307859"/>
            <a:ext cx="8685720" cy="379507"/>
          </a:xfrm>
          <a:prstGeom prst="rect">
            <a:avLst/>
          </a:prstGeom>
          <a:solidFill>
            <a:srgbClr val="FFFFFF"/>
          </a:solidFill>
          <a:ln w="47520">
            <a:solidFill>
              <a:srgbClr val="FFFFFF"/>
            </a:solidFill>
            <a:round/>
          </a:ln>
        </p:spPr>
      </p:sp>
      <p:sp>
        <p:nvSpPr>
          <p:cNvPr id="9" name="CustomShape 3"/>
          <p:cNvSpPr/>
          <p:nvPr/>
        </p:nvSpPr>
        <p:spPr>
          <a:xfrm>
            <a:off x="163151" y="6267358"/>
            <a:ext cx="8891400" cy="474010"/>
          </a:xfrm>
          <a:prstGeom prst="rect">
            <a:avLst/>
          </a:prstGeom>
          <a:solidFill>
            <a:srgbClr val="FFFFFF"/>
          </a:solidFill>
          <a:ln w="47520">
            <a:solidFill>
              <a:srgbClr val="FFFFFF"/>
            </a:solidFill>
            <a:round/>
          </a:ln>
        </p:spPr>
      </p:sp>
      <p:pic>
        <p:nvPicPr>
          <p:cNvPr id="10" name="Obraz 1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254" y="6186859"/>
            <a:ext cx="1171575" cy="6215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357335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3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457026"/>
          </a:xfrm>
          <a:prstGeom prst="rect">
            <a:avLst/>
          </a:prstGeom>
          <a:solidFill>
            <a:srgbClr val="FFFFFF"/>
          </a:solidFill>
          <a:ln w="47520">
            <a:solidFill>
              <a:srgbClr val="FFFFFF"/>
            </a:solidFill>
            <a:round/>
          </a:ln>
        </p:spPr>
        <p:txBody>
          <a:bodyPr/>
          <a:lstStyle/>
          <a:p>
            <a:endParaRPr lang="pl-PL" dirty="0"/>
          </a:p>
        </p:txBody>
      </p:sp>
      <p:pic>
        <p:nvPicPr>
          <p:cNvPr id="5" name="Obraz 1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6237312"/>
            <a:ext cx="1240941" cy="658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rostokąt 7"/>
          <p:cNvSpPr/>
          <p:nvPr/>
        </p:nvSpPr>
        <p:spPr>
          <a:xfrm>
            <a:off x="1289375" y="1028325"/>
            <a:ext cx="6807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Wartość zawartych umów </a:t>
            </a:r>
            <a:r>
              <a:rPr lang="pl-PL" sz="2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w poszczególnych dziedzinach </a:t>
            </a:r>
          </a:p>
          <a:p>
            <a:pPr algn="ctr"/>
            <a:r>
              <a:rPr lang="pl-PL" sz="2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2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latach 2015 - 2017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187624" y="183792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Wykres 9"/>
          <p:cNvGraphicFramePr/>
          <p:nvPr>
            <p:extLst>
              <p:ext uri="{D42A27DB-BD31-4B8C-83A1-F6EECF244321}">
                <p14:modId xmlns:p14="http://schemas.microsoft.com/office/powerpoint/2010/main" val="2973331990"/>
              </p:ext>
            </p:extLst>
          </p:nvPr>
        </p:nvGraphicFramePr>
        <p:xfrm>
          <a:off x="971600" y="1855249"/>
          <a:ext cx="7236804" cy="4055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0101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755576" y="632311"/>
            <a:ext cx="7776864" cy="1343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0">
              <a:lnSpc>
                <a:spcPct val="107000"/>
              </a:lnSpc>
              <a:spcAft>
                <a:spcPts val="0"/>
              </a:spcAft>
            </a:pPr>
            <a:r>
              <a:rPr lang="pl-PL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2017 r. zawarto 1 164 umowy o dofinasowanie zadań na łączną kwotę 88 596 514,16 zł </a:t>
            </a:r>
            <a:endParaRPr lang="pl-PL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lvl="0">
              <a:lnSpc>
                <a:spcPct val="107000"/>
              </a:lnSpc>
              <a:spcAft>
                <a:spcPts val="0"/>
              </a:spcAft>
            </a:pPr>
            <a:endParaRPr lang="pl-PL" sz="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lvl="0">
              <a:lnSpc>
                <a:spcPct val="107000"/>
              </a:lnSpc>
              <a:spcAft>
                <a:spcPts val="0"/>
              </a:spcAft>
            </a:pPr>
            <a:r>
              <a:rPr lang="pl-PL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Liczba i wartość umów: pożyczek, dotacji, przekazania </a:t>
            </a:r>
            <a:r>
              <a:rPr lang="pl-PL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środków z podziałem na dziedziny</a:t>
            </a:r>
          </a:p>
          <a:p>
            <a:pPr marL="447675" lvl="0">
              <a:lnSpc>
                <a:spcPct val="107000"/>
              </a:lnSpc>
              <a:spcAft>
                <a:spcPts val="0"/>
              </a:spcAft>
            </a:pPr>
            <a:endParaRPr lang="pl-PL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ustomShape 3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856984" cy="457026"/>
          </a:xfrm>
          <a:prstGeom prst="rect">
            <a:avLst/>
          </a:prstGeom>
          <a:solidFill>
            <a:srgbClr val="FFFFFF"/>
          </a:solidFill>
          <a:ln w="47520">
            <a:solidFill>
              <a:srgbClr val="FFFFFF"/>
            </a:solidFill>
            <a:round/>
          </a:ln>
        </p:spPr>
        <p:txBody>
          <a:bodyPr/>
          <a:lstStyle/>
          <a:p>
            <a:endParaRPr lang="pl-PL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061523"/>
              </p:ext>
            </p:extLst>
          </p:nvPr>
        </p:nvGraphicFramePr>
        <p:xfrm>
          <a:off x="733234" y="1764667"/>
          <a:ext cx="7655190" cy="44014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056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305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595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950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0904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Dziedzina finansowania 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Zawarte umowy ogółem 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1665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umów (szt.) 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zawartych umów w stosunku liczby umów ogółem 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Kwota  umów (zł) 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56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Ochrona i zrównoważone gospodarowanie zasobami wodnymi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41 954 019,56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56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Racjonalne gospodarowanie odpadami i ochrona powierzchni ziemi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3 613 168,84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47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Ochrona atmosfery i ochrona przed hałasem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877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37 352 282,71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56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Ochrona różnorodności biologicznej i funkcji ekosystemów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660 347,75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656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Inne działania ochrony środowiska. Edukacja ekologiczna 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3 963 259,30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25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Inne działania ochrony środowiska. Przedsięwzięcia międzydziedzinowe  i inne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1 053 436,00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475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Razem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1164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88 596 514,16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" name="Obraz 1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6237312"/>
            <a:ext cx="1240941" cy="658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137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3"/>
          <p:cNvSpPr>
            <a:spLocks noGrp="1"/>
          </p:cNvSpPr>
          <p:nvPr>
            <p:ph type="ftr" sz="quarter" idx="11"/>
          </p:nvPr>
        </p:nvSpPr>
        <p:spPr>
          <a:xfrm>
            <a:off x="251520" y="6324632"/>
            <a:ext cx="8712968" cy="457026"/>
          </a:xfrm>
          <a:prstGeom prst="rect">
            <a:avLst/>
          </a:prstGeom>
          <a:solidFill>
            <a:srgbClr val="FFFFFF"/>
          </a:solidFill>
          <a:ln w="47520">
            <a:solidFill>
              <a:srgbClr val="FFFFFF"/>
            </a:solidFill>
            <a:round/>
          </a:ln>
        </p:spPr>
        <p:txBody>
          <a:bodyPr/>
          <a:lstStyle/>
          <a:p>
            <a:endParaRPr lang="pl-PL" dirty="0"/>
          </a:p>
        </p:txBody>
      </p:sp>
      <p:pic>
        <p:nvPicPr>
          <p:cNvPr id="5" name="Obraz 1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023" y="6205594"/>
            <a:ext cx="1240941" cy="658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rostokąt 6"/>
          <p:cNvSpPr/>
          <p:nvPr/>
        </p:nvSpPr>
        <p:spPr>
          <a:xfrm>
            <a:off x="1259632" y="692696"/>
            <a:ext cx="67684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W </a:t>
            </a:r>
            <a:r>
              <a:rPr lang="pl-PL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2017 r. </a:t>
            </a:r>
            <a:r>
              <a:rPr lang="pl-PL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Fundusz odnotował wzrost zainteresowania inwestycjami w ochronę środowiska w stosunku do  poprzednich </a:t>
            </a:r>
            <a:r>
              <a:rPr lang="pl-PL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lat – liczba podpisanych umów.</a:t>
            </a:r>
            <a:endParaRPr lang="pl-PL" sz="2000" b="1" dirty="0"/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0828825"/>
              </p:ext>
            </p:extLst>
          </p:nvPr>
        </p:nvGraphicFramePr>
        <p:xfrm>
          <a:off x="971600" y="1936117"/>
          <a:ext cx="6766470" cy="3797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9243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746448" y="941678"/>
            <a:ext cx="7776864" cy="1312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0" algn="ctr">
              <a:lnSpc>
                <a:spcPct val="150000"/>
              </a:lnSpc>
              <a:spcAft>
                <a:spcPts val="0"/>
              </a:spcAft>
            </a:pPr>
            <a:r>
              <a:rPr lang="pl-PL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Kwoty realizowanych </a:t>
            </a:r>
            <a:r>
              <a:rPr lang="pl-PL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umów z </a:t>
            </a:r>
            <a:r>
              <a:rPr lang="pl-PL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podziałem na formy dofinansowania</a:t>
            </a:r>
            <a:endParaRPr lang="pl-PL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lvl="0" algn="ctr">
              <a:lnSpc>
                <a:spcPct val="107000"/>
              </a:lnSpc>
              <a:spcAft>
                <a:spcPts val="0"/>
              </a:spcAft>
            </a:pPr>
            <a:r>
              <a:rPr lang="pl-PL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ustomShape 3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856984" cy="457026"/>
          </a:xfrm>
          <a:prstGeom prst="rect">
            <a:avLst/>
          </a:prstGeom>
          <a:solidFill>
            <a:srgbClr val="FFFFFF"/>
          </a:solidFill>
          <a:ln w="47520">
            <a:solidFill>
              <a:srgbClr val="FFFFFF"/>
            </a:solidFill>
            <a:round/>
          </a:ln>
        </p:spPr>
        <p:txBody>
          <a:bodyPr/>
          <a:lstStyle/>
          <a:p>
            <a:endParaRPr lang="pl-PL" dirty="0"/>
          </a:p>
        </p:txBody>
      </p:sp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784075"/>
              </p:ext>
            </p:extLst>
          </p:nvPr>
        </p:nvGraphicFramePr>
        <p:xfrm>
          <a:off x="1619672" y="3003467"/>
          <a:ext cx="6624736" cy="3233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Obraz 1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6237312"/>
            <a:ext cx="1240941" cy="658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350756"/>
              </p:ext>
            </p:extLst>
          </p:nvPr>
        </p:nvGraphicFramePr>
        <p:xfrm>
          <a:off x="1619672" y="2029252"/>
          <a:ext cx="6480720" cy="974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="" xmlns:a16="http://schemas.microsoft.com/office/drawing/2014/main" val="3752794445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3856295131"/>
                    </a:ext>
                  </a:extLst>
                </a:gridCol>
                <a:gridCol w="1928293">
                  <a:extLst>
                    <a:ext uri="{9D8B030D-6E8A-4147-A177-3AD203B41FA5}">
                      <a16:colId xmlns="" xmlns:a16="http://schemas.microsoft.com/office/drawing/2014/main" val="4002429551"/>
                    </a:ext>
                  </a:extLst>
                </a:gridCol>
                <a:gridCol w="1744115">
                  <a:extLst>
                    <a:ext uri="{9D8B030D-6E8A-4147-A177-3AD203B41FA5}">
                      <a16:colId xmlns="" xmlns:a16="http://schemas.microsoft.com/office/drawing/2014/main" val="2630623146"/>
                    </a:ext>
                  </a:extLst>
                </a:gridCol>
              </a:tblGrid>
              <a:tr h="608455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Dotacje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Pożyczki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Przekazanie środków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922446251"/>
                  </a:ext>
                </a:extLst>
              </a:tr>
              <a:tr h="352517"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Ogółem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9 342 149,51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77 318 802,81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1 280 973,00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865831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893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2115" y="548584"/>
            <a:ext cx="3709904" cy="936199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Miasto Kielce</a:t>
            </a: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stomShape 3"/>
          <p:cNvSpPr>
            <a:spLocks noGrp="1"/>
          </p:cNvSpPr>
          <p:nvPr>
            <p:ph type="ftr" sz="quarter" idx="11"/>
          </p:nvPr>
        </p:nvSpPr>
        <p:spPr>
          <a:xfrm>
            <a:off x="214024" y="6356350"/>
            <a:ext cx="8822472" cy="457026"/>
          </a:xfrm>
          <a:prstGeom prst="rect">
            <a:avLst/>
          </a:prstGeom>
          <a:solidFill>
            <a:srgbClr val="FFFFFF"/>
          </a:solidFill>
          <a:ln w="47520">
            <a:solidFill>
              <a:srgbClr val="FFFFFF"/>
            </a:solidFill>
            <a:round/>
          </a:ln>
        </p:spPr>
        <p:txBody>
          <a:bodyPr/>
          <a:lstStyle/>
          <a:p>
            <a:endParaRPr lang="pl-PL" dirty="0"/>
          </a:p>
        </p:txBody>
      </p:sp>
      <p:pic>
        <p:nvPicPr>
          <p:cNvPr id="17" name="Obraz 1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6237312"/>
            <a:ext cx="1240941" cy="658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342875"/>
              </p:ext>
            </p:extLst>
          </p:nvPr>
        </p:nvGraphicFramePr>
        <p:xfrm>
          <a:off x="6156176" y="3573016"/>
          <a:ext cx="2880320" cy="5040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56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28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417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52028"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dotacje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pożyczki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Miasto Kielce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1 186 208,24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 dirty="0">
                          <a:effectLst/>
                        </a:rPr>
                        <a:t>12 912 573,90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Wykres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628038"/>
              </p:ext>
            </p:extLst>
          </p:nvPr>
        </p:nvGraphicFramePr>
        <p:xfrm>
          <a:off x="214024" y="2492896"/>
          <a:ext cx="5510104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5" name="Obraz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872" y="548584"/>
            <a:ext cx="1136044" cy="129614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667" y="692696"/>
            <a:ext cx="2341228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0564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9562" y="548680"/>
            <a:ext cx="3709904" cy="975138"/>
          </a:xfrm>
        </p:spPr>
        <p:txBody>
          <a:bodyPr>
            <a:normAutofit/>
          </a:bodyPr>
          <a:lstStyle/>
          <a:p>
            <a:pPr algn="ctr"/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Powiat kielecki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829" y="490832"/>
            <a:ext cx="1203479" cy="1032986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946657"/>
              </p:ext>
            </p:extLst>
          </p:nvPr>
        </p:nvGraphicFramePr>
        <p:xfrm>
          <a:off x="6156176" y="1529870"/>
          <a:ext cx="2908300" cy="40698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63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19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499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</a:rPr>
                        <a:t>Gmina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</a:rPr>
                        <a:t>dotacje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</a:rPr>
                        <a:t>pożyczki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Bieliny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119 557,13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139 557,85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Bodzentyn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 dirty="0">
                          <a:effectLst/>
                        </a:rPr>
                        <a:t>111 742,82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 dirty="0">
                          <a:effectLst/>
                        </a:rPr>
                        <a:t>30 479 127,47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Chęciny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 dirty="0">
                          <a:effectLst/>
                        </a:rPr>
                        <a:t>302 274,12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255 078,48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Chmielnik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125 401,34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126 195,22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Daleszyce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 dirty="0">
                          <a:effectLst/>
                        </a:rPr>
                        <a:t>207 506,59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591 502,27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Górno 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124 788,57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191 900,00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Łagów 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43 412,64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62 700,00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Łopuszno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89 446,35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 smtClean="0">
                          <a:effectLst/>
                        </a:rPr>
                        <a:t>Masłów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155 624,28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875 960,23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Miedziana Góra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104 876,12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109 200,00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Mniów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85 610,40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35 530,00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Morawica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139 358,45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471 568,45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59804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Nowa Słupia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87 749,75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37 438,40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Piekoszów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131 063,73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922 745,26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Pierzchnica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43 739,09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Raków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35 449,94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Sitkówka-Nowiny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114 287,31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Strawczyn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81 222,08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91 488,04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Zagnańsk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 dirty="0">
                          <a:effectLst/>
                        </a:rPr>
                        <a:t>101 878,72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153 500,00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Suma Końcowa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u="none" strike="noStrike" dirty="0">
                          <a:effectLst/>
                        </a:rPr>
                        <a:t>2 204 989,43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u="none" strike="noStrike" dirty="0">
                          <a:effectLst/>
                        </a:rPr>
                        <a:t>34 543 491,67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12" name="CustomShape 3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884964" cy="457026"/>
          </a:xfrm>
          <a:prstGeom prst="rect">
            <a:avLst/>
          </a:prstGeom>
          <a:solidFill>
            <a:srgbClr val="FFFFFF"/>
          </a:solidFill>
          <a:ln w="47520">
            <a:solidFill>
              <a:srgbClr val="FFFFFF"/>
            </a:solidFill>
            <a:round/>
          </a:ln>
        </p:spPr>
        <p:txBody>
          <a:bodyPr/>
          <a:lstStyle/>
          <a:p>
            <a:endParaRPr lang="pl-PL" dirty="0"/>
          </a:p>
        </p:txBody>
      </p:sp>
      <p:graphicFrame>
        <p:nvGraphicFramePr>
          <p:cNvPr id="13" name="Wykres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6594070"/>
              </p:ext>
            </p:extLst>
          </p:nvPr>
        </p:nvGraphicFramePr>
        <p:xfrm>
          <a:off x="0" y="1529870"/>
          <a:ext cx="6012160" cy="4674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4" name="Obraz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35957"/>
            <a:ext cx="1008112" cy="1108924"/>
          </a:xfrm>
          <a:prstGeom prst="rect">
            <a:avLst/>
          </a:prstGeom>
        </p:spPr>
      </p:pic>
      <p:pic>
        <p:nvPicPr>
          <p:cNvPr id="17" name="Obraz 1" descr="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6237312"/>
            <a:ext cx="1240941" cy="658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31958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4213473" cy="959841"/>
          </a:xfrm>
        </p:spPr>
        <p:txBody>
          <a:bodyPr>
            <a:noAutofit/>
          </a:bodyPr>
          <a:lstStyle/>
          <a:p>
            <a:pPr algn="ctr"/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Powiat starachowicki</a:t>
            </a: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590" y="735288"/>
            <a:ext cx="2057400" cy="176593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781" y="735288"/>
            <a:ext cx="852371" cy="980226"/>
          </a:xfrm>
          <a:prstGeom prst="rect">
            <a:avLst/>
          </a:prstGeom>
        </p:spPr>
      </p:pic>
      <p:sp>
        <p:nvSpPr>
          <p:cNvPr id="9" name="CustomShape 3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848957" cy="457026"/>
          </a:xfrm>
          <a:prstGeom prst="rect">
            <a:avLst/>
          </a:prstGeom>
          <a:solidFill>
            <a:srgbClr val="FFFFFF"/>
          </a:solidFill>
          <a:ln w="47520">
            <a:solidFill>
              <a:srgbClr val="FFFFFF"/>
            </a:solidFill>
            <a:round/>
          </a:ln>
        </p:spPr>
        <p:txBody>
          <a:bodyPr/>
          <a:lstStyle/>
          <a:p>
            <a:endParaRPr lang="pl-PL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327904"/>
              </p:ext>
            </p:extLst>
          </p:nvPr>
        </p:nvGraphicFramePr>
        <p:xfrm>
          <a:off x="5294669" y="3573016"/>
          <a:ext cx="3733800" cy="15661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66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21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501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247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8905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</a:rPr>
                        <a:t>Gmina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</a:rPr>
                        <a:t>dotacje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</a:rPr>
                        <a:t>pożyczki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przekazanie środków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4528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Brody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66 323,27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400 000,00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4408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Mirzec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120 490,84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64 491,00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0,00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4528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Pawłów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23 196,25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4 875 040,00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0,00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4528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Starachowice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272 845,68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5 574 675,59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391 000,00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4528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Wąchock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14 441,31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0,00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4528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effectLst/>
                        </a:rPr>
                        <a:t>Suma końcowa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u="none" strike="noStrike" dirty="0">
                          <a:effectLst/>
                        </a:rPr>
                        <a:t>497 297,35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u="none" strike="noStrike" dirty="0">
                          <a:effectLst/>
                        </a:rPr>
                        <a:t>10 514 206,59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u="none" strike="noStrike" dirty="0">
                          <a:effectLst/>
                        </a:rPr>
                        <a:t>791 000,00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1" name="Wykres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2128267"/>
              </p:ext>
            </p:extLst>
          </p:nvPr>
        </p:nvGraphicFramePr>
        <p:xfrm>
          <a:off x="0" y="1919286"/>
          <a:ext cx="5580112" cy="3957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2" name="Obraz 1" descr="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6237312"/>
            <a:ext cx="1240941" cy="658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75557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12553</TotalTime>
  <Words>1360</Words>
  <Application>Microsoft Office PowerPoint</Application>
  <PresentationFormat>Pokaz na ekranie (4:3)</PresentationFormat>
  <Paragraphs>608</Paragraphs>
  <Slides>26</Slides>
  <Notes>15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3" baseType="lpstr">
      <vt:lpstr>Arial</vt:lpstr>
      <vt:lpstr>Arial Narrow</vt:lpstr>
      <vt:lpstr>Calibri</vt:lpstr>
      <vt:lpstr>Courier New</vt:lpstr>
      <vt:lpstr>Tahoma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Miasto Kielce</vt:lpstr>
      <vt:lpstr>Powiat kielecki</vt:lpstr>
      <vt:lpstr>Powiat starachowicki</vt:lpstr>
      <vt:lpstr>Powiat skarżyski</vt:lpstr>
      <vt:lpstr>Powiat konecki</vt:lpstr>
      <vt:lpstr>Powiat ostrowiecki</vt:lpstr>
      <vt:lpstr>Powiat opatowski</vt:lpstr>
      <vt:lpstr>Powiat staszowski</vt:lpstr>
      <vt:lpstr>Powiat buski</vt:lpstr>
      <vt:lpstr>Powiat pińczowski</vt:lpstr>
      <vt:lpstr>Powiat jędrzejowski</vt:lpstr>
      <vt:lpstr>Powiat włoszczowski</vt:lpstr>
      <vt:lpstr>Powiat sandomierski</vt:lpstr>
      <vt:lpstr>Powiat kazimierski</vt:lpstr>
      <vt:lpstr>Prezentacja programu PowerPoint</vt:lpstr>
      <vt:lpstr>Prezentacja programu PowerPoint</vt:lpstr>
      <vt:lpstr>Prezentacja programu PowerPoint</vt:lpstr>
      <vt:lpstr>Program został skierowany do mieszkańców województwa świętokrzyskiego w wyniku, którego zostało zamontowanych ponad 660 kotłów wyższej sprawności.</vt:lpstr>
      <vt:lpstr>Prezentacja programu PowerPoint</vt:lpstr>
      <vt:lpstr>Dziękuję za uwagę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mpietras</dc:creator>
  <cp:lastModifiedBy>Leszek Krzysiek</cp:lastModifiedBy>
  <cp:revision>1169</cp:revision>
  <cp:lastPrinted>2017-01-24T14:34:38Z</cp:lastPrinted>
  <dcterms:created xsi:type="dcterms:W3CDTF">2014-08-06T13:18:13Z</dcterms:created>
  <dcterms:modified xsi:type="dcterms:W3CDTF">2018-01-26T07:32:05Z</dcterms:modified>
</cp:coreProperties>
</file>